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Default Extension="svg" ContentType="image/svg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113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4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6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1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1.png"/><Relationship Id="rId6" Type="http://schemas.openxmlformats.org/officeDocument/2006/relationships/image" Target="../media/image7.svg"/><Relationship Id="rId5" Type="http://schemas.openxmlformats.org/officeDocument/2006/relationships/image" Target="../media/image61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C5870B-DFA2-4087-B281-48F0E5D92AC2}" type="doc">
      <dgm:prSet loTypeId="urn:microsoft.com/office/officeart/2008/layout/LinedList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CA39A80A-297A-4F1D-9D16-26CF10C26901}">
      <dgm:prSet/>
      <dgm:spPr/>
      <dgm:t>
        <a:bodyPr/>
        <a:lstStyle/>
        <a:p>
          <a:r>
            <a:rPr lang="pl-PL" b="0" i="0" dirty="0"/>
            <a:t>Przeprowadzka, rozwód, wypadek, żałoba;</a:t>
          </a:r>
          <a:endParaRPr lang="en-US" dirty="0"/>
        </a:p>
      </dgm:t>
    </dgm:pt>
    <dgm:pt modelId="{FE7132E0-876A-45DE-8999-0145B9043CE3}" type="parTrans" cxnId="{3FB2FE17-290B-4BD2-8DFB-0E1CD44240E4}">
      <dgm:prSet/>
      <dgm:spPr/>
      <dgm:t>
        <a:bodyPr/>
        <a:lstStyle/>
        <a:p>
          <a:endParaRPr lang="en-US"/>
        </a:p>
      </dgm:t>
    </dgm:pt>
    <dgm:pt modelId="{F7B708D0-C038-495F-86EF-19345E45B214}" type="sibTrans" cxnId="{3FB2FE17-290B-4BD2-8DFB-0E1CD44240E4}">
      <dgm:prSet/>
      <dgm:spPr/>
      <dgm:t>
        <a:bodyPr/>
        <a:lstStyle/>
        <a:p>
          <a:endParaRPr lang="en-US"/>
        </a:p>
      </dgm:t>
    </dgm:pt>
    <dgm:pt modelId="{7C8106A1-540C-4B69-BE87-BF06C647F93F}">
      <dgm:prSet/>
      <dgm:spPr/>
      <dgm:t>
        <a:bodyPr/>
        <a:lstStyle/>
        <a:p>
          <a:r>
            <a:rPr lang="pl-PL" b="0" i="0" dirty="0"/>
            <a:t>Nagromadzony stres</a:t>
          </a:r>
          <a:r>
            <a:rPr lang="pl-PL" dirty="0"/>
            <a:t>;</a:t>
          </a:r>
          <a:endParaRPr lang="en-US" dirty="0"/>
        </a:p>
      </dgm:t>
    </dgm:pt>
    <dgm:pt modelId="{DF734ABD-50A8-4324-8905-B492F9967EE4}" type="parTrans" cxnId="{89042334-2C23-4F5B-AFC1-27A04BDD7CDB}">
      <dgm:prSet/>
      <dgm:spPr/>
      <dgm:t>
        <a:bodyPr/>
        <a:lstStyle/>
        <a:p>
          <a:endParaRPr lang="en-US"/>
        </a:p>
      </dgm:t>
    </dgm:pt>
    <dgm:pt modelId="{3B8EDFDC-0614-47EF-A03D-7A668F78B8F7}" type="sibTrans" cxnId="{89042334-2C23-4F5B-AFC1-27A04BDD7CDB}">
      <dgm:prSet/>
      <dgm:spPr/>
      <dgm:t>
        <a:bodyPr/>
        <a:lstStyle/>
        <a:p>
          <a:endParaRPr lang="en-US"/>
        </a:p>
      </dgm:t>
    </dgm:pt>
    <dgm:pt modelId="{D29F3C21-D66E-411E-BBE7-26175BA84DF4}">
      <dgm:prSet/>
      <dgm:spPr/>
      <dgm:t>
        <a:bodyPr/>
        <a:lstStyle/>
        <a:p>
          <a:r>
            <a:rPr lang="pl-PL" b="0" i="0" dirty="0"/>
            <a:t>Traumatyczne zdarzenie;</a:t>
          </a:r>
          <a:endParaRPr lang="en-US" dirty="0"/>
        </a:p>
      </dgm:t>
    </dgm:pt>
    <dgm:pt modelId="{254AACE4-3E47-4DFE-9B2A-7D1B71E13E63}" type="parTrans" cxnId="{39811950-95DE-463C-B25A-4175CAD4BF42}">
      <dgm:prSet/>
      <dgm:spPr/>
      <dgm:t>
        <a:bodyPr/>
        <a:lstStyle/>
        <a:p>
          <a:endParaRPr lang="en-US"/>
        </a:p>
      </dgm:t>
    </dgm:pt>
    <dgm:pt modelId="{C29FFAC2-8C92-44B1-AA62-C1C8527AC35B}" type="sibTrans" cxnId="{39811950-95DE-463C-B25A-4175CAD4BF42}">
      <dgm:prSet/>
      <dgm:spPr/>
      <dgm:t>
        <a:bodyPr/>
        <a:lstStyle/>
        <a:p>
          <a:endParaRPr lang="en-US"/>
        </a:p>
      </dgm:t>
    </dgm:pt>
    <dgm:pt modelId="{8404F69F-26D9-4902-AD78-D0411F51A238}">
      <dgm:prSet/>
      <dgm:spPr/>
      <dgm:t>
        <a:bodyPr/>
        <a:lstStyle/>
        <a:p>
          <a:r>
            <a:rPr lang="pl-PL" b="0" i="0" dirty="0"/>
            <a:t>Konflikty i lęki związane z celowością życia, wolnością, niezależnością</a:t>
          </a:r>
          <a:r>
            <a:rPr lang="pl-PL" dirty="0"/>
            <a:t>;</a:t>
          </a:r>
          <a:endParaRPr lang="en-US" dirty="0"/>
        </a:p>
      </dgm:t>
    </dgm:pt>
    <dgm:pt modelId="{CD1AD71C-23F2-4228-A734-D41526EB773F}" type="parTrans" cxnId="{3CDBA5CC-A9E0-49B1-91D6-28E498EF611E}">
      <dgm:prSet/>
      <dgm:spPr/>
      <dgm:t>
        <a:bodyPr/>
        <a:lstStyle/>
        <a:p>
          <a:endParaRPr lang="en-US"/>
        </a:p>
      </dgm:t>
    </dgm:pt>
    <dgm:pt modelId="{A75ECCC6-1A68-4F6E-BCD4-3DADA6B2E239}" type="sibTrans" cxnId="{3CDBA5CC-A9E0-49B1-91D6-28E498EF611E}">
      <dgm:prSet/>
      <dgm:spPr/>
      <dgm:t>
        <a:bodyPr/>
        <a:lstStyle/>
        <a:p>
          <a:endParaRPr lang="en-US"/>
        </a:p>
      </dgm:t>
    </dgm:pt>
    <dgm:pt modelId="{B58B7FE6-2E2B-4EDA-A2EF-E659373323E7}">
      <dgm:prSet/>
      <dgm:spPr/>
      <dgm:t>
        <a:bodyPr/>
        <a:lstStyle/>
        <a:p>
          <a:r>
            <a:rPr lang="pl-PL" dirty="0"/>
            <a:t>Niepowodzenia w relacjach rówieśniczych, hejt.</a:t>
          </a:r>
          <a:endParaRPr lang="en-US" dirty="0"/>
        </a:p>
      </dgm:t>
    </dgm:pt>
    <dgm:pt modelId="{65C8D646-F56F-4DAD-9CA0-68EC8C9B4E5C}" type="parTrans" cxnId="{FFA2864B-D3F5-4295-A85D-18A7F6063E1E}">
      <dgm:prSet/>
      <dgm:spPr/>
      <dgm:t>
        <a:bodyPr/>
        <a:lstStyle/>
        <a:p>
          <a:endParaRPr lang="en-US"/>
        </a:p>
      </dgm:t>
    </dgm:pt>
    <dgm:pt modelId="{094F187F-8F4F-4A63-916C-74CE6FD123C2}" type="sibTrans" cxnId="{FFA2864B-D3F5-4295-A85D-18A7F6063E1E}">
      <dgm:prSet/>
      <dgm:spPr/>
      <dgm:t>
        <a:bodyPr/>
        <a:lstStyle/>
        <a:p>
          <a:endParaRPr lang="en-US"/>
        </a:p>
      </dgm:t>
    </dgm:pt>
    <dgm:pt modelId="{D4CB3041-8BDD-43C6-9CEB-75D2CEAABC6B}" type="pres">
      <dgm:prSet presAssocID="{36C5870B-DFA2-4087-B281-48F0E5D92AC2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7514F6FA-590C-48F3-9C44-5E2766E69327}" type="pres">
      <dgm:prSet presAssocID="{CA39A80A-297A-4F1D-9D16-26CF10C26901}" presName="thickLine" presStyleLbl="alignNode1" presStyleIdx="0" presStyleCnt="5"/>
      <dgm:spPr/>
    </dgm:pt>
    <dgm:pt modelId="{130BE3F4-0C9D-4A47-AF6E-71D0646D7F0A}" type="pres">
      <dgm:prSet presAssocID="{CA39A80A-297A-4F1D-9D16-26CF10C26901}" presName="horz1" presStyleCnt="0"/>
      <dgm:spPr/>
    </dgm:pt>
    <dgm:pt modelId="{68D688CE-07C5-44D4-8606-9B141A93AE4C}" type="pres">
      <dgm:prSet presAssocID="{CA39A80A-297A-4F1D-9D16-26CF10C26901}" presName="tx1" presStyleLbl="revTx" presStyleIdx="0" presStyleCnt="5"/>
      <dgm:spPr/>
      <dgm:t>
        <a:bodyPr/>
        <a:lstStyle/>
        <a:p>
          <a:endParaRPr lang="pl-PL"/>
        </a:p>
      </dgm:t>
    </dgm:pt>
    <dgm:pt modelId="{52960603-0F73-438C-AFBB-D930189C15C7}" type="pres">
      <dgm:prSet presAssocID="{CA39A80A-297A-4F1D-9D16-26CF10C26901}" presName="vert1" presStyleCnt="0"/>
      <dgm:spPr/>
    </dgm:pt>
    <dgm:pt modelId="{EDAFC9D1-081B-4862-9903-E42C422E6EF8}" type="pres">
      <dgm:prSet presAssocID="{7C8106A1-540C-4B69-BE87-BF06C647F93F}" presName="thickLine" presStyleLbl="alignNode1" presStyleIdx="1" presStyleCnt="5"/>
      <dgm:spPr/>
    </dgm:pt>
    <dgm:pt modelId="{B6E6AD50-6127-46C9-94FD-B86C10EBBEA3}" type="pres">
      <dgm:prSet presAssocID="{7C8106A1-540C-4B69-BE87-BF06C647F93F}" presName="horz1" presStyleCnt="0"/>
      <dgm:spPr/>
    </dgm:pt>
    <dgm:pt modelId="{75CC6AA9-B3F6-4161-98A6-E240097C68AF}" type="pres">
      <dgm:prSet presAssocID="{7C8106A1-540C-4B69-BE87-BF06C647F93F}" presName="tx1" presStyleLbl="revTx" presStyleIdx="1" presStyleCnt="5"/>
      <dgm:spPr/>
      <dgm:t>
        <a:bodyPr/>
        <a:lstStyle/>
        <a:p>
          <a:endParaRPr lang="pl-PL"/>
        </a:p>
      </dgm:t>
    </dgm:pt>
    <dgm:pt modelId="{B4EF7668-DB40-40D2-A84F-317FF5FFCCA4}" type="pres">
      <dgm:prSet presAssocID="{7C8106A1-540C-4B69-BE87-BF06C647F93F}" presName="vert1" presStyleCnt="0"/>
      <dgm:spPr/>
    </dgm:pt>
    <dgm:pt modelId="{8EC666BF-666F-47E8-BA4C-B9B5D9BF3995}" type="pres">
      <dgm:prSet presAssocID="{D29F3C21-D66E-411E-BBE7-26175BA84DF4}" presName="thickLine" presStyleLbl="alignNode1" presStyleIdx="2" presStyleCnt="5"/>
      <dgm:spPr/>
    </dgm:pt>
    <dgm:pt modelId="{AE506B9B-6559-4AC7-AF2D-F1BB18783546}" type="pres">
      <dgm:prSet presAssocID="{D29F3C21-D66E-411E-BBE7-26175BA84DF4}" presName="horz1" presStyleCnt="0"/>
      <dgm:spPr/>
    </dgm:pt>
    <dgm:pt modelId="{EBD8A214-0A66-412D-A8C4-B932157EBCD0}" type="pres">
      <dgm:prSet presAssocID="{D29F3C21-D66E-411E-BBE7-26175BA84DF4}" presName="tx1" presStyleLbl="revTx" presStyleIdx="2" presStyleCnt="5"/>
      <dgm:spPr/>
      <dgm:t>
        <a:bodyPr/>
        <a:lstStyle/>
        <a:p>
          <a:endParaRPr lang="pl-PL"/>
        </a:p>
      </dgm:t>
    </dgm:pt>
    <dgm:pt modelId="{F72C5155-C308-4068-BF91-7650A5792832}" type="pres">
      <dgm:prSet presAssocID="{D29F3C21-D66E-411E-BBE7-26175BA84DF4}" presName="vert1" presStyleCnt="0"/>
      <dgm:spPr/>
    </dgm:pt>
    <dgm:pt modelId="{1F8A838F-3F6B-4DE7-B54D-FE13DCA989C2}" type="pres">
      <dgm:prSet presAssocID="{8404F69F-26D9-4902-AD78-D0411F51A238}" presName="thickLine" presStyleLbl="alignNode1" presStyleIdx="3" presStyleCnt="5"/>
      <dgm:spPr/>
    </dgm:pt>
    <dgm:pt modelId="{F7A97149-FC1E-40F7-AF7D-29088C505362}" type="pres">
      <dgm:prSet presAssocID="{8404F69F-26D9-4902-AD78-D0411F51A238}" presName="horz1" presStyleCnt="0"/>
      <dgm:spPr/>
    </dgm:pt>
    <dgm:pt modelId="{DC2BB0DF-2E2B-4BFF-9B63-E81090DD2F7F}" type="pres">
      <dgm:prSet presAssocID="{8404F69F-26D9-4902-AD78-D0411F51A238}" presName="tx1" presStyleLbl="revTx" presStyleIdx="3" presStyleCnt="5"/>
      <dgm:spPr/>
      <dgm:t>
        <a:bodyPr/>
        <a:lstStyle/>
        <a:p>
          <a:endParaRPr lang="pl-PL"/>
        </a:p>
      </dgm:t>
    </dgm:pt>
    <dgm:pt modelId="{6E97507F-F3ED-48B4-81FE-4D8C345960DC}" type="pres">
      <dgm:prSet presAssocID="{8404F69F-26D9-4902-AD78-D0411F51A238}" presName="vert1" presStyleCnt="0"/>
      <dgm:spPr/>
    </dgm:pt>
    <dgm:pt modelId="{4F2ABCD6-38A6-4DA9-A75D-3D4A024D40C0}" type="pres">
      <dgm:prSet presAssocID="{B58B7FE6-2E2B-4EDA-A2EF-E659373323E7}" presName="thickLine" presStyleLbl="alignNode1" presStyleIdx="4" presStyleCnt="5"/>
      <dgm:spPr/>
    </dgm:pt>
    <dgm:pt modelId="{F7220EDC-23A7-4F1D-B742-C8D27DE6C014}" type="pres">
      <dgm:prSet presAssocID="{B58B7FE6-2E2B-4EDA-A2EF-E659373323E7}" presName="horz1" presStyleCnt="0"/>
      <dgm:spPr/>
    </dgm:pt>
    <dgm:pt modelId="{2C16E86E-3C80-442F-9F28-2F160338D5D8}" type="pres">
      <dgm:prSet presAssocID="{B58B7FE6-2E2B-4EDA-A2EF-E659373323E7}" presName="tx1" presStyleLbl="revTx" presStyleIdx="4" presStyleCnt="5"/>
      <dgm:spPr/>
      <dgm:t>
        <a:bodyPr/>
        <a:lstStyle/>
        <a:p>
          <a:endParaRPr lang="pl-PL"/>
        </a:p>
      </dgm:t>
    </dgm:pt>
    <dgm:pt modelId="{849C2AEC-E909-4069-817C-C07ABA852268}" type="pres">
      <dgm:prSet presAssocID="{B58B7FE6-2E2B-4EDA-A2EF-E659373323E7}" presName="vert1" presStyleCnt="0"/>
      <dgm:spPr/>
    </dgm:pt>
  </dgm:ptLst>
  <dgm:cxnLst>
    <dgm:cxn modelId="{95AD2A44-C40D-4229-838A-991A6A137BC6}" type="presOf" srcId="{CA39A80A-297A-4F1D-9D16-26CF10C26901}" destId="{68D688CE-07C5-44D4-8606-9B141A93AE4C}" srcOrd="0" destOrd="0" presId="urn:microsoft.com/office/officeart/2008/layout/LinedList"/>
    <dgm:cxn modelId="{89042334-2C23-4F5B-AFC1-27A04BDD7CDB}" srcId="{36C5870B-DFA2-4087-B281-48F0E5D92AC2}" destId="{7C8106A1-540C-4B69-BE87-BF06C647F93F}" srcOrd="1" destOrd="0" parTransId="{DF734ABD-50A8-4324-8905-B492F9967EE4}" sibTransId="{3B8EDFDC-0614-47EF-A03D-7A668F78B8F7}"/>
    <dgm:cxn modelId="{FFA2864B-D3F5-4295-A85D-18A7F6063E1E}" srcId="{36C5870B-DFA2-4087-B281-48F0E5D92AC2}" destId="{B58B7FE6-2E2B-4EDA-A2EF-E659373323E7}" srcOrd="4" destOrd="0" parTransId="{65C8D646-F56F-4DAD-9CA0-68EC8C9B4E5C}" sibTransId="{094F187F-8F4F-4A63-916C-74CE6FD123C2}"/>
    <dgm:cxn modelId="{3FB2FE17-290B-4BD2-8DFB-0E1CD44240E4}" srcId="{36C5870B-DFA2-4087-B281-48F0E5D92AC2}" destId="{CA39A80A-297A-4F1D-9D16-26CF10C26901}" srcOrd="0" destOrd="0" parTransId="{FE7132E0-876A-45DE-8999-0145B9043CE3}" sibTransId="{F7B708D0-C038-495F-86EF-19345E45B214}"/>
    <dgm:cxn modelId="{2091D6CF-B80B-4E9F-9C32-563A674F474C}" type="presOf" srcId="{36C5870B-DFA2-4087-B281-48F0E5D92AC2}" destId="{D4CB3041-8BDD-43C6-9CEB-75D2CEAABC6B}" srcOrd="0" destOrd="0" presId="urn:microsoft.com/office/officeart/2008/layout/LinedList"/>
    <dgm:cxn modelId="{A126AFD7-277D-452E-8200-6837D71BE516}" type="presOf" srcId="{B58B7FE6-2E2B-4EDA-A2EF-E659373323E7}" destId="{2C16E86E-3C80-442F-9F28-2F160338D5D8}" srcOrd="0" destOrd="0" presId="urn:microsoft.com/office/officeart/2008/layout/LinedList"/>
    <dgm:cxn modelId="{6A1AD4FC-BE62-4238-A251-C11D2F1E92C8}" type="presOf" srcId="{D29F3C21-D66E-411E-BBE7-26175BA84DF4}" destId="{EBD8A214-0A66-412D-A8C4-B932157EBCD0}" srcOrd="0" destOrd="0" presId="urn:microsoft.com/office/officeart/2008/layout/LinedList"/>
    <dgm:cxn modelId="{99B10D30-34CF-4E65-8461-F2806413F1D1}" type="presOf" srcId="{8404F69F-26D9-4902-AD78-D0411F51A238}" destId="{DC2BB0DF-2E2B-4BFF-9B63-E81090DD2F7F}" srcOrd="0" destOrd="0" presId="urn:microsoft.com/office/officeart/2008/layout/LinedList"/>
    <dgm:cxn modelId="{3CDBA5CC-A9E0-49B1-91D6-28E498EF611E}" srcId="{36C5870B-DFA2-4087-B281-48F0E5D92AC2}" destId="{8404F69F-26D9-4902-AD78-D0411F51A238}" srcOrd="3" destOrd="0" parTransId="{CD1AD71C-23F2-4228-A734-D41526EB773F}" sibTransId="{A75ECCC6-1A68-4F6E-BCD4-3DADA6B2E239}"/>
    <dgm:cxn modelId="{39811950-95DE-463C-B25A-4175CAD4BF42}" srcId="{36C5870B-DFA2-4087-B281-48F0E5D92AC2}" destId="{D29F3C21-D66E-411E-BBE7-26175BA84DF4}" srcOrd="2" destOrd="0" parTransId="{254AACE4-3E47-4DFE-9B2A-7D1B71E13E63}" sibTransId="{C29FFAC2-8C92-44B1-AA62-C1C8527AC35B}"/>
    <dgm:cxn modelId="{2898740E-1C12-4B46-B1C2-31ABD9D9A456}" type="presOf" srcId="{7C8106A1-540C-4B69-BE87-BF06C647F93F}" destId="{75CC6AA9-B3F6-4161-98A6-E240097C68AF}" srcOrd="0" destOrd="0" presId="urn:microsoft.com/office/officeart/2008/layout/LinedList"/>
    <dgm:cxn modelId="{F59A1F9C-40A9-42DA-A040-C7DF3098EE1F}" type="presParOf" srcId="{D4CB3041-8BDD-43C6-9CEB-75D2CEAABC6B}" destId="{7514F6FA-590C-48F3-9C44-5E2766E69327}" srcOrd="0" destOrd="0" presId="urn:microsoft.com/office/officeart/2008/layout/LinedList"/>
    <dgm:cxn modelId="{058FDE6E-C12D-4CB6-9660-76A0F8CF4D9E}" type="presParOf" srcId="{D4CB3041-8BDD-43C6-9CEB-75D2CEAABC6B}" destId="{130BE3F4-0C9D-4A47-AF6E-71D0646D7F0A}" srcOrd="1" destOrd="0" presId="urn:microsoft.com/office/officeart/2008/layout/LinedList"/>
    <dgm:cxn modelId="{6978ED45-788E-40BF-A59E-0DAC9367F741}" type="presParOf" srcId="{130BE3F4-0C9D-4A47-AF6E-71D0646D7F0A}" destId="{68D688CE-07C5-44D4-8606-9B141A93AE4C}" srcOrd="0" destOrd="0" presId="urn:microsoft.com/office/officeart/2008/layout/LinedList"/>
    <dgm:cxn modelId="{40D20141-5CD2-41D3-9B4F-860FF3F136AD}" type="presParOf" srcId="{130BE3F4-0C9D-4A47-AF6E-71D0646D7F0A}" destId="{52960603-0F73-438C-AFBB-D930189C15C7}" srcOrd="1" destOrd="0" presId="urn:microsoft.com/office/officeart/2008/layout/LinedList"/>
    <dgm:cxn modelId="{114E16E9-9211-482B-B12E-C69504BCB722}" type="presParOf" srcId="{D4CB3041-8BDD-43C6-9CEB-75D2CEAABC6B}" destId="{EDAFC9D1-081B-4862-9903-E42C422E6EF8}" srcOrd="2" destOrd="0" presId="urn:microsoft.com/office/officeart/2008/layout/LinedList"/>
    <dgm:cxn modelId="{376633D2-CCD6-41E6-AF98-976CC985E2BE}" type="presParOf" srcId="{D4CB3041-8BDD-43C6-9CEB-75D2CEAABC6B}" destId="{B6E6AD50-6127-46C9-94FD-B86C10EBBEA3}" srcOrd="3" destOrd="0" presId="urn:microsoft.com/office/officeart/2008/layout/LinedList"/>
    <dgm:cxn modelId="{4640655F-B8E2-4D56-A977-93C31BF6BEC6}" type="presParOf" srcId="{B6E6AD50-6127-46C9-94FD-B86C10EBBEA3}" destId="{75CC6AA9-B3F6-4161-98A6-E240097C68AF}" srcOrd="0" destOrd="0" presId="urn:microsoft.com/office/officeart/2008/layout/LinedList"/>
    <dgm:cxn modelId="{56677B74-3346-4E3C-B366-438743FBD8F0}" type="presParOf" srcId="{B6E6AD50-6127-46C9-94FD-B86C10EBBEA3}" destId="{B4EF7668-DB40-40D2-A84F-317FF5FFCCA4}" srcOrd="1" destOrd="0" presId="urn:microsoft.com/office/officeart/2008/layout/LinedList"/>
    <dgm:cxn modelId="{9F80FD4E-89B7-48E2-ADE7-8DBE9FF506D3}" type="presParOf" srcId="{D4CB3041-8BDD-43C6-9CEB-75D2CEAABC6B}" destId="{8EC666BF-666F-47E8-BA4C-B9B5D9BF3995}" srcOrd="4" destOrd="0" presId="urn:microsoft.com/office/officeart/2008/layout/LinedList"/>
    <dgm:cxn modelId="{5B56EDCC-E99B-4748-9B6B-E3E546E6FF52}" type="presParOf" srcId="{D4CB3041-8BDD-43C6-9CEB-75D2CEAABC6B}" destId="{AE506B9B-6559-4AC7-AF2D-F1BB18783546}" srcOrd="5" destOrd="0" presId="urn:microsoft.com/office/officeart/2008/layout/LinedList"/>
    <dgm:cxn modelId="{84681BA7-CC20-4DB3-92E9-0058F9051637}" type="presParOf" srcId="{AE506B9B-6559-4AC7-AF2D-F1BB18783546}" destId="{EBD8A214-0A66-412D-A8C4-B932157EBCD0}" srcOrd="0" destOrd="0" presId="urn:microsoft.com/office/officeart/2008/layout/LinedList"/>
    <dgm:cxn modelId="{40CE56B8-9FAC-4E19-8A74-97BC0A451E0C}" type="presParOf" srcId="{AE506B9B-6559-4AC7-AF2D-F1BB18783546}" destId="{F72C5155-C308-4068-BF91-7650A5792832}" srcOrd="1" destOrd="0" presId="urn:microsoft.com/office/officeart/2008/layout/LinedList"/>
    <dgm:cxn modelId="{43179454-A56D-4268-A423-750D0AF642BB}" type="presParOf" srcId="{D4CB3041-8BDD-43C6-9CEB-75D2CEAABC6B}" destId="{1F8A838F-3F6B-4DE7-B54D-FE13DCA989C2}" srcOrd="6" destOrd="0" presId="urn:microsoft.com/office/officeart/2008/layout/LinedList"/>
    <dgm:cxn modelId="{CE76B743-C04A-4642-98C7-B3B045556250}" type="presParOf" srcId="{D4CB3041-8BDD-43C6-9CEB-75D2CEAABC6B}" destId="{F7A97149-FC1E-40F7-AF7D-29088C505362}" srcOrd="7" destOrd="0" presId="urn:microsoft.com/office/officeart/2008/layout/LinedList"/>
    <dgm:cxn modelId="{0E07204C-3A22-417C-8CF3-45630A457BBC}" type="presParOf" srcId="{F7A97149-FC1E-40F7-AF7D-29088C505362}" destId="{DC2BB0DF-2E2B-4BFF-9B63-E81090DD2F7F}" srcOrd="0" destOrd="0" presId="urn:microsoft.com/office/officeart/2008/layout/LinedList"/>
    <dgm:cxn modelId="{AB449502-E781-4059-BFC5-0EAC5CE612AD}" type="presParOf" srcId="{F7A97149-FC1E-40F7-AF7D-29088C505362}" destId="{6E97507F-F3ED-48B4-81FE-4D8C345960DC}" srcOrd="1" destOrd="0" presId="urn:microsoft.com/office/officeart/2008/layout/LinedList"/>
    <dgm:cxn modelId="{FCC40439-669B-4F0F-B7EE-DD9230311F6A}" type="presParOf" srcId="{D4CB3041-8BDD-43C6-9CEB-75D2CEAABC6B}" destId="{4F2ABCD6-38A6-4DA9-A75D-3D4A024D40C0}" srcOrd="8" destOrd="0" presId="urn:microsoft.com/office/officeart/2008/layout/LinedList"/>
    <dgm:cxn modelId="{88F3F924-AF1C-481A-8445-0F8376BC8AB0}" type="presParOf" srcId="{D4CB3041-8BDD-43C6-9CEB-75D2CEAABC6B}" destId="{F7220EDC-23A7-4F1D-B742-C8D27DE6C014}" srcOrd="9" destOrd="0" presId="urn:microsoft.com/office/officeart/2008/layout/LinedList"/>
    <dgm:cxn modelId="{EE225952-F52C-4615-8416-C1B1503EA1E7}" type="presParOf" srcId="{F7220EDC-23A7-4F1D-B742-C8D27DE6C014}" destId="{2C16E86E-3C80-442F-9F28-2F160338D5D8}" srcOrd="0" destOrd="0" presId="urn:microsoft.com/office/officeart/2008/layout/LinedList"/>
    <dgm:cxn modelId="{FDF852E0-10B2-4AEC-B553-677C2A809C10}" type="presParOf" srcId="{F7220EDC-23A7-4F1D-B742-C8D27DE6C014}" destId="{849C2AEC-E909-4069-817C-C07ABA85226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B204D3-A5AE-4925-BC2C-320C569B68B5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11342655-63E7-438F-AB03-04E5AFCB1FC4}">
      <dgm:prSet custT="1"/>
      <dgm:spPr/>
      <dgm:t>
        <a:bodyPr/>
        <a:lstStyle/>
        <a:p>
          <a:pPr>
            <a:defRPr cap="all"/>
          </a:pPr>
          <a:r>
            <a:rPr lang="pl-PL" sz="1200" b="0" i="0"/>
            <a:t>Zły nastrój, smutek, poczucie przeciążenia</a:t>
          </a:r>
          <a:endParaRPr lang="en-US" sz="1200" dirty="0"/>
        </a:p>
      </dgm:t>
    </dgm:pt>
    <dgm:pt modelId="{2E8DC892-208F-4BB1-AEF7-709AF04D40F8}" type="parTrans" cxnId="{BC536786-1815-4E1A-91BB-755AC8D95E08}">
      <dgm:prSet/>
      <dgm:spPr/>
      <dgm:t>
        <a:bodyPr/>
        <a:lstStyle/>
        <a:p>
          <a:endParaRPr lang="en-US"/>
        </a:p>
      </dgm:t>
    </dgm:pt>
    <dgm:pt modelId="{980A2036-E6B2-49F5-B2FA-46B67BE8496B}" type="sibTrans" cxnId="{BC536786-1815-4E1A-91BB-755AC8D95E08}">
      <dgm:prSet/>
      <dgm:spPr/>
      <dgm:t>
        <a:bodyPr/>
        <a:lstStyle/>
        <a:p>
          <a:endParaRPr lang="en-US"/>
        </a:p>
      </dgm:t>
    </dgm:pt>
    <dgm:pt modelId="{364DE091-F68E-43D1-81DE-58724BF2F2E2}">
      <dgm:prSet custT="1"/>
      <dgm:spPr/>
      <dgm:t>
        <a:bodyPr/>
        <a:lstStyle/>
        <a:p>
          <a:pPr>
            <a:defRPr cap="all"/>
          </a:pPr>
          <a:r>
            <a:rPr lang="pl-PL" sz="1200" b="0" i="0"/>
            <a:t>Zaburzenia odżywiania</a:t>
          </a:r>
          <a:endParaRPr lang="en-US" sz="1200" dirty="0"/>
        </a:p>
      </dgm:t>
    </dgm:pt>
    <dgm:pt modelId="{2D04CDAF-ECFD-420C-BABC-8F8A7C833604}" type="parTrans" cxnId="{972AFD03-E563-45CB-8193-39DF1735AA59}">
      <dgm:prSet/>
      <dgm:spPr/>
      <dgm:t>
        <a:bodyPr/>
        <a:lstStyle/>
        <a:p>
          <a:endParaRPr lang="en-US"/>
        </a:p>
      </dgm:t>
    </dgm:pt>
    <dgm:pt modelId="{1A05F05C-E001-4A87-B3A5-F9C4CC5198DF}" type="sibTrans" cxnId="{972AFD03-E563-45CB-8193-39DF1735AA59}">
      <dgm:prSet/>
      <dgm:spPr/>
      <dgm:t>
        <a:bodyPr/>
        <a:lstStyle/>
        <a:p>
          <a:endParaRPr lang="en-US"/>
        </a:p>
      </dgm:t>
    </dgm:pt>
    <dgm:pt modelId="{35DE3A87-CF24-46D7-A3B6-3F07A87359EE}">
      <dgm:prSet custT="1"/>
      <dgm:spPr/>
      <dgm:t>
        <a:bodyPr/>
        <a:lstStyle/>
        <a:p>
          <a:pPr>
            <a:defRPr cap="all"/>
          </a:pPr>
          <a:r>
            <a:rPr lang="pl-PL" sz="1200" b="0" i="0"/>
            <a:t>Bóle głowy, drżenie rąk, bóle w stawach, przyspieszone bicie serca</a:t>
          </a:r>
          <a:endParaRPr lang="en-US" sz="1200" dirty="0"/>
        </a:p>
      </dgm:t>
    </dgm:pt>
    <dgm:pt modelId="{D2D24ED8-B315-40C0-901F-C7F87A07F7F0}" type="parTrans" cxnId="{F0AD61D4-A932-4DD5-838A-FEC3EB83AFFD}">
      <dgm:prSet/>
      <dgm:spPr/>
      <dgm:t>
        <a:bodyPr/>
        <a:lstStyle/>
        <a:p>
          <a:endParaRPr lang="en-US"/>
        </a:p>
      </dgm:t>
    </dgm:pt>
    <dgm:pt modelId="{77822161-BDA7-4C41-AB7C-262E775D574C}" type="sibTrans" cxnId="{F0AD61D4-A932-4DD5-838A-FEC3EB83AFFD}">
      <dgm:prSet/>
      <dgm:spPr/>
      <dgm:t>
        <a:bodyPr/>
        <a:lstStyle/>
        <a:p>
          <a:endParaRPr lang="en-US"/>
        </a:p>
      </dgm:t>
    </dgm:pt>
    <dgm:pt modelId="{70B44297-2FD4-4FC7-BFDD-CB37A2A89309}">
      <dgm:prSet custT="1"/>
      <dgm:spPr/>
      <dgm:t>
        <a:bodyPr/>
        <a:lstStyle/>
        <a:p>
          <a:pPr>
            <a:defRPr cap="all"/>
          </a:pPr>
          <a:r>
            <a:rPr lang="pl-PL" sz="1200" b="0" i="0"/>
            <a:t>Bezsenność lub ciągłe poczucie senności </a:t>
          </a:r>
          <a:br>
            <a:rPr lang="pl-PL" sz="1200" b="0" i="0"/>
          </a:br>
          <a:r>
            <a:rPr lang="pl-PL" sz="1200" b="0" i="0"/>
            <a:t>i wyczerpania</a:t>
          </a:r>
          <a:endParaRPr lang="en-US" sz="1200" dirty="0"/>
        </a:p>
      </dgm:t>
    </dgm:pt>
    <dgm:pt modelId="{0A6ABBDE-77C2-452C-8B94-DE7BAAFAE3AD}" type="parTrans" cxnId="{12448A2E-A4E1-41DA-A34E-43B7200E077B}">
      <dgm:prSet/>
      <dgm:spPr/>
      <dgm:t>
        <a:bodyPr/>
        <a:lstStyle/>
        <a:p>
          <a:endParaRPr lang="en-US"/>
        </a:p>
      </dgm:t>
    </dgm:pt>
    <dgm:pt modelId="{7B717ADA-2433-4891-A8F9-6BF79322F65F}" type="sibTrans" cxnId="{12448A2E-A4E1-41DA-A34E-43B7200E077B}">
      <dgm:prSet/>
      <dgm:spPr/>
      <dgm:t>
        <a:bodyPr/>
        <a:lstStyle/>
        <a:p>
          <a:endParaRPr lang="en-US"/>
        </a:p>
      </dgm:t>
    </dgm:pt>
    <dgm:pt modelId="{44377BF5-D71C-493F-A458-EFCFBADBF3D5}">
      <dgm:prSet custT="1"/>
      <dgm:spPr/>
      <dgm:t>
        <a:bodyPr/>
        <a:lstStyle/>
        <a:p>
          <a:pPr>
            <a:defRPr cap="all"/>
          </a:pPr>
          <a:r>
            <a:rPr lang="pl-PL" sz="1200" b="0" i="0"/>
            <a:t>Depresja, lęk, dezorientacja, myśli samobójcze </a:t>
          </a:r>
          <a:br>
            <a:rPr lang="pl-PL" sz="1200" b="0" i="0"/>
          </a:br>
          <a:r>
            <a:rPr lang="pl-PL" sz="1200" b="0" i="0"/>
            <a:t>i zachowania agresywne</a:t>
          </a:r>
          <a:endParaRPr lang="en-US" sz="1200" dirty="0"/>
        </a:p>
      </dgm:t>
    </dgm:pt>
    <dgm:pt modelId="{0CCB68DE-AAA8-431F-A1C7-E52DBAB517AD}" type="parTrans" cxnId="{ACD2DDEC-6221-4B48-B5EB-B733E5A3E59B}">
      <dgm:prSet/>
      <dgm:spPr/>
      <dgm:t>
        <a:bodyPr/>
        <a:lstStyle/>
        <a:p>
          <a:endParaRPr lang="en-US"/>
        </a:p>
      </dgm:t>
    </dgm:pt>
    <dgm:pt modelId="{A788C7D3-BC40-4233-8F3F-D6BC58B7E660}" type="sibTrans" cxnId="{ACD2DDEC-6221-4B48-B5EB-B733E5A3E59B}">
      <dgm:prSet/>
      <dgm:spPr/>
      <dgm:t>
        <a:bodyPr/>
        <a:lstStyle/>
        <a:p>
          <a:endParaRPr lang="en-US"/>
        </a:p>
      </dgm:t>
    </dgm:pt>
    <dgm:pt modelId="{FCDA15D9-EF69-4CF9-822A-C580624C4A7F}" type="pres">
      <dgm:prSet presAssocID="{6EB204D3-A5AE-4925-BC2C-320C569B68B5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F5CA379-65F1-439D-92F3-A6C35C5E7976}" type="pres">
      <dgm:prSet presAssocID="{11342655-63E7-438F-AB03-04E5AFCB1FC4}" presName="compNode" presStyleCnt="0"/>
      <dgm:spPr/>
    </dgm:pt>
    <dgm:pt modelId="{BA5570FB-C5A3-4414-8A3E-C991F7118BC3}" type="pres">
      <dgm:prSet presAssocID="{11342655-63E7-438F-AB03-04E5AFCB1FC4}" presName="iconBgRect" presStyleLbl="bgShp" presStyleIdx="0" presStyleCnt="5"/>
      <dgm:spPr/>
    </dgm:pt>
    <dgm:pt modelId="{60F77800-06CD-4CE6-8BA8-5798E89E7BBE}" type="pres">
      <dgm:prSet presAssocID="{11342655-63E7-438F-AB03-04E5AFCB1FC4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Płacząca twarz z wypełnieniem z wypełnieniem pełnym"/>
        </a:ext>
      </dgm:extLst>
    </dgm:pt>
    <dgm:pt modelId="{C2C42EBC-BF04-4881-97FE-073E32C2F125}" type="pres">
      <dgm:prSet presAssocID="{11342655-63E7-438F-AB03-04E5AFCB1FC4}" presName="spaceRect" presStyleCnt="0"/>
      <dgm:spPr/>
    </dgm:pt>
    <dgm:pt modelId="{1799E533-086E-4A4B-AC94-D26CA42739DF}" type="pres">
      <dgm:prSet presAssocID="{11342655-63E7-438F-AB03-04E5AFCB1FC4}" presName="textRect" presStyleLbl="revTx" presStyleIdx="0" presStyleCnt="5">
        <dgm:presLayoutVars>
          <dgm:chMax val="1"/>
          <dgm:chPref val="1"/>
        </dgm:presLayoutVars>
      </dgm:prSet>
      <dgm:spPr/>
      <dgm:t>
        <a:bodyPr/>
        <a:lstStyle/>
        <a:p>
          <a:endParaRPr lang="pl-PL"/>
        </a:p>
      </dgm:t>
    </dgm:pt>
    <dgm:pt modelId="{D5FD47E2-9E87-47F4-9806-F42EE28A5800}" type="pres">
      <dgm:prSet presAssocID="{980A2036-E6B2-49F5-B2FA-46B67BE8496B}" presName="sibTrans" presStyleCnt="0"/>
      <dgm:spPr/>
    </dgm:pt>
    <dgm:pt modelId="{54C1C997-9307-43ED-AE15-1F9DD1A8E677}" type="pres">
      <dgm:prSet presAssocID="{364DE091-F68E-43D1-81DE-58724BF2F2E2}" presName="compNode" presStyleCnt="0"/>
      <dgm:spPr/>
    </dgm:pt>
    <dgm:pt modelId="{39FD5F8B-B7F8-48D9-9F02-04005B3C050D}" type="pres">
      <dgm:prSet presAssocID="{364DE091-F68E-43D1-81DE-58724BF2F2E2}" presName="iconBgRect" presStyleLbl="bgShp" presStyleIdx="1" presStyleCnt="5"/>
      <dgm:spPr/>
    </dgm:pt>
    <dgm:pt modelId="{509D16CE-B9D5-420F-BC3F-F9849DD018A7}" type="pres">
      <dgm:prSet presAssocID="{364DE091-F68E-43D1-81DE-58724BF2F2E2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Cała pizza z wypełnieniem pełnym"/>
        </a:ext>
      </dgm:extLst>
    </dgm:pt>
    <dgm:pt modelId="{0CD6C5A3-7238-4282-962C-8EBE15E13B27}" type="pres">
      <dgm:prSet presAssocID="{364DE091-F68E-43D1-81DE-58724BF2F2E2}" presName="spaceRect" presStyleCnt="0"/>
      <dgm:spPr/>
    </dgm:pt>
    <dgm:pt modelId="{4AACD021-B02A-4ABC-85D6-089FE1266D4B}" type="pres">
      <dgm:prSet presAssocID="{364DE091-F68E-43D1-81DE-58724BF2F2E2}" presName="textRect" presStyleLbl="revTx" presStyleIdx="1" presStyleCnt="5">
        <dgm:presLayoutVars>
          <dgm:chMax val="1"/>
          <dgm:chPref val="1"/>
        </dgm:presLayoutVars>
      </dgm:prSet>
      <dgm:spPr/>
      <dgm:t>
        <a:bodyPr/>
        <a:lstStyle/>
        <a:p>
          <a:endParaRPr lang="pl-PL"/>
        </a:p>
      </dgm:t>
    </dgm:pt>
    <dgm:pt modelId="{C26229F1-1C83-4B0F-B8A6-25AEA5D5B083}" type="pres">
      <dgm:prSet presAssocID="{1A05F05C-E001-4A87-B3A5-F9C4CC5198DF}" presName="sibTrans" presStyleCnt="0"/>
      <dgm:spPr/>
    </dgm:pt>
    <dgm:pt modelId="{0318A1BD-03D0-437D-9CA5-9CDDB7F8EE3B}" type="pres">
      <dgm:prSet presAssocID="{35DE3A87-CF24-46D7-A3B6-3F07A87359EE}" presName="compNode" presStyleCnt="0"/>
      <dgm:spPr/>
    </dgm:pt>
    <dgm:pt modelId="{3CF88C95-ECA1-43C9-8C21-4CBEB47682CF}" type="pres">
      <dgm:prSet presAssocID="{35DE3A87-CF24-46D7-A3B6-3F07A87359EE}" presName="iconBgRect" presStyleLbl="bgShp" presStyleIdx="2" presStyleCnt="5"/>
      <dgm:spPr/>
    </dgm:pt>
    <dgm:pt modelId="{FB95DA14-5BD4-4E98-9DE2-428144B1EE6E}" type="pres">
      <dgm:prSet presAssocID="{35DE3A87-CF24-46D7-A3B6-3F07A87359EE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gorączka z wypełnieniem pełnym"/>
        </a:ext>
      </dgm:extLst>
    </dgm:pt>
    <dgm:pt modelId="{2E7122F7-F6E2-42A3-BD42-B632D396CD1B}" type="pres">
      <dgm:prSet presAssocID="{35DE3A87-CF24-46D7-A3B6-3F07A87359EE}" presName="spaceRect" presStyleCnt="0"/>
      <dgm:spPr/>
    </dgm:pt>
    <dgm:pt modelId="{A06D2DDF-DB3D-4F53-9F2A-B17086B204E2}" type="pres">
      <dgm:prSet presAssocID="{35DE3A87-CF24-46D7-A3B6-3F07A87359EE}" presName="textRect" presStyleLbl="revTx" presStyleIdx="2" presStyleCnt="5">
        <dgm:presLayoutVars>
          <dgm:chMax val="1"/>
          <dgm:chPref val="1"/>
        </dgm:presLayoutVars>
      </dgm:prSet>
      <dgm:spPr/>
      <dgm:t>
        <a:bodyPr/>
        <a:lstStyle/>
        <a:p>
          <a:endParaRPr lang="pl-PL"/>
        </a:p>
      </dgm:t>
    </dgm:pt>
    <dgm:pt modelId="{8FCF9636-76B9-4709-9AC2-607DBF040C4A}" type="pres">
      <dgm:prSet presAssocID="{77822161-BDA7-4C41-AB7C-262E775D574C}" presName="sibTrans" presStyleCnt="0"/>
      <dgm:spPr/>
    </dgm:pt>
    <dgm:pt modelId="{F78C5482-4AE9-4FD3-BCF0-3BE9A4953E99}" type="pres">
      <dgm:prSet presAssocID="{70B44297-2FD4-4FC7-BFDD-CB37A2A89309}" presName="compNode" presStyleCnt="0"/>
      <dgm:spPr/>
    </dgm:pt>
    <dgm:pt modelId="{AF323318-9B1D-436D-9FFF-71A76CDFC529}" type="pres">
      <dgm:prSet presAssocID="{70B44297-2FD4-4FC7-BFDD-CB37A2A89309}" presName="iconBgRect" presStyleLbl="bgShp" presStyleIdx="3" presStyleCnt="5"/>
      <dgm:spPr/>
    </dgm:pt>
    <dgm:pt modelId="{D6EED539-B1B6-4B36-BA77-0022E129DEB3}" type="pres">
      <dgm:prSet presAssocID="{70B44297-2FD4-4FC7-BFDD-CB37A2A89309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Sen z wypełnieniem pełnym"/>
        </a:ext>
      </dgm:extLst>
    </dgm:pt>
    <dgm:pt modelId="{8F06203B-4B57-490F-A536-447A28E3D314}" type="pres">
      <dgm:prSet presAssocID="{70B44297-2FD4-4FC7-BFDD-CB37A2A89309}" presName="spaceRect" presStyleCnt="0"/>
      <dgm:spPr/>
    </dgm:pt>
    <dgm:pt modelId="{A2909A10-E416-4B24-80F4-3FFC35B1B1CC}" type="pres">
      <dgm:prSet presAssocID="{70B44297-2FD4-4FC7-BFDD-CB37A2A89309}" presName="textRect" presStyleLbl="revTx" presStyleIdx="3" presStyleCnt="5">
        <dgm:presLayoutVars>
          <dgm:chMax val="1"/>
          <dgm:chPref val="1"/>
        </dgm:presLayoutVars>
      </dgm:prSet>
      <dgm:spPr/>
      <dgm:t>
        <a:bodyPr/>
        <a:lstStyle/>
        <a:p>
          <a:endParaRPr lang="pl-PL"/>
        </a:p>
      </dgm:t>
    </dgm:pt>
    <dgm:pt modelId="{89A5108E-5110-42D7-98D1-89E2B4458FBD}" type="pres">
      <dgm:prSet presAssocID="{7B717ADA-2433-4891-A8F9-6BF79322F65F}" presName="sibTrans" presStyleCnt="0"/>
      <dgm:spPr/>
    </dgm:pt>
    <dgm:pt modelId="{264E5D87-9803-4628-BD82-1B82EB579A04}" type="pres">
      <dgm:prSet presAssocID="{44377BF5-D71C-493F-A458-EFCFBADBF3D5}" presName="compNode" presStyleCnt="0"/>
      <dgm:spPr/>
    </dgm:pt>
    <dgm:pt modelId="{001EE489-B18C-4040-96C7-F03D88E1918B}" type="pres">
      <dgm:prSet presAssocID="{44377BF5-D71C-493F-A458-EFCFBADBF3D5}" presName="iconBgRect" presStyleLbl="bgShp" presStyleIdx="4" presStyleCnt="5"/>
      <dgm:spPr/>
    </dgm:pt>
    <dgm:pt modelId="{9D85800B-AAF9-4569-A549-A25CD72CA3AF}" type="pres">
      <dgm:prSet presAssocID="{44377BF5-D71C-493F-A458-EFCFBADBF3D5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Twarz zmęczona z pełnym wypełnieniem z wypełnieniem pełnym"/>
        </a:ext>
      </dgm:extLst>
    </dgm:pt>
    <dgm:pt modelId="{BC49C890-6571-482D-A82D-FFA5FD9A118C}" type="pres">
      <dgm:prSet presAssocID="{44377BF5-D71C-493F-A458-EFCFBADBF3D5}" presName="spaceRect" presStyleCnt="0"/>
      <dgm:spPr/>
    </dgm:pt>
    <dgm:pt modelId="{F63F738C-1375-4015-B39A-85D52A5212CC}" type="pres">
      <dgm:prSet presAssocID="{44377BF5-D71C-493F-A458-EFCFBADBF3D5}" presName="textRect" presStyleLbl="revTx" presStyleIdx="4" presStyleCnt="5">
        <dgm:presLayoutVars>
          <dgm:chMax val="1"/>
          <dgm:chPref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88E87F9-2A59-4865-81CC-AE731AE48C82}" type="presOf" srcId="{44377BF5-D71C-493F-A458-EFCFBADBF3D5}" destId="{F63F738C-1375-4015-B39A-85D52A5212CC}" srcOrd="0" destOrd="0" presId="urn:microsoft.com/office/officeart/2018/5/layout/IconCircleLabelList"/>
    <dgm:cxn modelId="{972AFD03-E563-45CB-8193-39DF1735AA59}" srcId="{6EB204D3-A5AE-4925-BC2C-320C569B68B5}" destId="{364DE091-F68E-43D1-81DE-58724BF2F2E2}" srcOrd="1" destOrd="0" parTransId="{2D04CDAF-ECFD-420C-BABC-8F8A7C833604}" sibTransId="{1A05F05C-E001-4A87-B3A5-F9C4CC5198DF}"/>
    <dgm:cxn modelId="{BC536786-1815-4E1A-91BB-755AC8D95E08}" srcId="{6EB204D3-A5AE-4925-BC2C-320C569B68B5}" destId="{11342655-63E7-438F-AB03-04E5AFCB1FC4}" srcOrd="0" destOrd="0" parTransId="{2E8DC892-208F-4BB1-AEF7-709AF04D40F8}" sibTransId="{980A2036-E6B2-49F5-B2FA-46B67BE8496B}"/>
    <dgm:cxn modelId="{5301C79E-E934-4FB0-8AC4-BF45E3554FB1}" type="presOf" srcId="{11342655-63E7-438F-AB03-04E5AFCB1FC4}" destId="{1799E533-086E-4A4B-AC94-D26CA42739DF}" srcOrd="0" destOrd="0" presId="urn:microsoft.com/office/officeart/2018/5/layout/IconCircleLabelList"/>
    <dgm:cxn modelId="{F0AD61D4-A932-4DD5-838A-FEC3EB83AFFD}" srcId="{6EB204D3-A5AE-4925-BC2C-320C569B68B5}" destId="{35DE3A87-CF24-46D7-A3B6-3F07A87359EE}" srcOrd="2" destOrd="0" parTransId="{D2D24ED8-B315-40C0-901F-C7F87A07F7F0}" sibTransId="{77822161-BDA7-4C41-AB7C-262E775D574C}"/>
    <dgm:cxn modelId="{6DD8427C-9CE5-43CC-8CC9-6577564D58AB}" type="presOf" srcId="{35DE3A87-CF24-46D7-A3B6-3F07A87359EE}" destId="{A06D2DDF-DB3D-4F53-9F2A-B17086B204E2}" srcOrd="0" destOrd="0" presId="urn:microsoft.com/office/officeart/2018/5/layout/IconCircleLabelList"/>
    <dgm:cxn modelId="{12448A2E-A4E1-41DA-A34E-43B7200E077B}" srcId="{6EB204D3-A5AE-4925-BC2C-320C569B68B5}" destId="{70B44297-2FD4-4FC7-BFDD-CB37A2A89309}" srcOrd="3" destOrd="0" parTransId="{0A6ABBDE-77C2-452C-8B94-DE7BAAFAE3AD}" sibTransId="{7B717ADA-2433-4891-A8F9-6BF79322F65F}"/>
    <dgm:cxn modelId="{C48EBEE3-FEFA-4DFA-B03D-DA3B9B4AC42D}" type="presOf" srcId="{70B44297-2FD4-4FC7-BFDD-CB37A2A89309}" destId="{A2909A10-E416-4B24-80F4-3FFC35B1B1CC}" srcOrd="0" destOrd="0" presId="urn:microsoft.com/office/officeart/2018/5/layout/IconCircleLabelList"/>
    <dgm:cxn modelId="{42EE71A6-B56D-4CA2-93A0-643FE0BCE499}" type="presOf" srcId="{364DE091-F68E-43D1-81DE-58724BF2F2E2}" destId="{4AACD021-B02A-4ABC-85D6-089FE1266D4B}" srcOrd="0" destOrd="0" presId="urn:microsoft.com/office/officeart/2018/5/layout/IconCircleLabelList"/>
    <dgm:cxn modelId="{C14AFC96-6458-4CB6-87CB-07CD33F95878}" type="presOf" srcId="{6EB204D3-A5AE-4925-BC2C-320C569B68B5}" destId="{FCDA15D9-EF69-4CF9-822A-C580624C4A7F}" srcOrd="0" destOrd="0" presId="urn:microsoft.com/office/officeart/2018/5/layout/IconCircleLabelList"/>
    <dgm:cxn modelId="{ACD2DDEC-6221-4B48-B5EB-B733E5A3E59B}" srcId="{6EB204D3-A5AE-4925-BC2C-320C569B68B5}" destId="{44377BF5-D71C-493F-A458-EFCFBADBF3D5}" srcOrd="4" destOrd="0" parTransId="{0CCB68DE-AAA8-431F-A1C7-E52DBAB517AD}" sibTransId="{A788C7D3-BC40-4233-8F3F-D6BC58B7E660}"/>
    <dgm:cxn modelId="{130BFB50-40CF-4288-AE92-5970D9AB29BA}" type="presParOf" srcId="{FCDA15D9-EF69-4CF9-822A-C580624C4A7F}" destId="{1F5CA379-65F1-439D-92F3-A6C35C5E7976}" srcOrd="0" destOrd="0" presId="urn:microsoft.com/office/officeart/2018/5/layout/IconCircleLabelList"/>
    <dgm:cxn modelId="{59B3950E-45E0-45F0-ACDD-72C1395565AD}" type="presParOf" srcId="{1F5CA379-65F1-439D-92F3-A6C35C5E7976}" destId="{BA5570FB-C5A3-4414-8A3E-C991F7118BC3}" srcOrd="0" destOrd="0" presId="urn:microsoft.com/office/officeart/2018/5/layout/IconCircleLabelList"/>
    <dgm:cxn modelId="{10726AA2-2D5C-4678-82F4-8970C04D4BB3}" type="presParOf" srcId="{1F5CA379-65F1-439D-92F3-A6C35C5E7976}" destId="{60F77800-06CD-4CE6-8BA8-5798E89E7BBE}" srcOrd="1" destOrd="0" presId="urn:microsoft.com/office/officeart/2018/5/layout/IconCircleLabelList"/>
    <dgm:cxn modelId="{1092DFB9-E20A-46E7-9E06-6B19AB44E9C1}" type="presParOf" srcId="{1F5CA379-65F1-439D-92F3-A6C35C5E7976}" destId="{C2C42EBC-BF04-4881-97FE-073E32C2F125}" srcOrd="2" destOrd="0" presId="urn:microsoft.com/office/officeart/2018/5/layout/IconCircleLabelList"/>
    <dgm:cxn modelId="{C4DFBA3A-D654-4A6A-8AE0-D4DE700D3594}" type="presParOf" srcId="{1F5CA379-65F1-439D-92F3-A6C35C5E7976}" destId="{1799E533-086E-4A4B-AC94-D26CA42739DF}" srcOrd="3" destOrd="0" presId="urn:microsoft.com/office/officeart/2018/5/layout/IconCircleLabelList"/>
    <dgm:cxn modelId="{09140775-DCB7-472E-9D51-4A1EBED73AD4}" type="presParOf" srcId="{FCDA15D9-EF69-4CF9-822A-C580624C4A7F}" destId="{D5FD47E2-9E87-47F4-9806-F42EE28A5800}" srcOrd="1" destOrd="0" presId="urn:microsoft.com/office/officeart/2018/5/layout/IconCircleLabelList"/>
    <dgm:cxn modelId="{FD185B9E-FC35-4786-A74F-B41976D7A5CE}" type="presParOf" srcId="{FCDA15D9-EF69-4CF9-822A-C580624C4A7F}" destId="{54C1C997-9307-43ED-AE15-1F9DD1A8E677}" srcOrd="2" destOrd="0" presId="urn:microsoft.com/office/officeart/2018/5/layout/IconCircleLabelList"/>
    <dgm:cxn modelId="{1244D6BF-697F-4B84-B0D3-90FC2D3B5F3A}" type="presParOf" srcId="{54C1C997-9307-43ED-AE15-1F9DD1A8E677}" destId="{39FD5F8B-B7F8-48D9-9F02-04005B3C050D}" srcOrd="0" destOrd="0" presId="urn:microsoft.com/office/officeart/2018/5/layout/IconCircleLabelList"/>
    <dgm:cxn modelId="{4507C592-94C0-4C99-815C-129718DFA9E9}" type="presParOf" srcId="{54C1C997-9307-43ED-AE15-1F9DD1A8E677}" destId="{509D16CE-B9D5-420F-BC3F-F9849DD018A7}" srcOrd="1" destOrd="0" presId="urn:microsoft.com/office/officeart/2018/5/layout/IconCircleLabelList"/>
    <dgm:cxn modelId="{AE7A1573-3FEF-416B-B92F-A674897C2EA6}" type="presParOf" srcId="{54C1C997-9307-43ED-AE15-1F9DD1A8E677}" destId="{0CD6C5A3-7238-4282-962C-8EBE15E13B27}" srcOrd="2" destOrd="0" presId="urn:microsoft.com/office/officeart/2018/5/layout/IconCircleLabelList"/>
    <dgm:cxn modelId="{05CB5FE9-D760-4E01-8F65-FD88D5D0CA2D}" type="presParOf" srcId="{54C1C997-9307-43ED-AE15-1F9DD1A8E677}" destId="{4AACD021-B02A-4ABC-85D6-089FE1266D4B}" srcOrd="3" destOrd="0" presId="urn:microsoft.com/office/officeart/2018/5/layout/IconCircleLabelList"/>
    <dgm:cxn modelId="{46F7C632-D52F-4998-BB04-2E8DA22BB6D1}" type="presParOf" srcId="{FCDA15D9-EF69-4CF9-822A-C580624C4A7F}" destId="{C26229F1-1C83-4B0F-B8A6-25AEA5D5B083}" srcOrd="3" destOrd="0" presId="urn:microsoft.com/office/officeart/2018/5/layout/IconCircleLabelList"/>
    <dgm:cxn modelId="{12182DD2-67B9-4E6F-8245-252B33DD17D8}" type="presParOf" srcId="{FCDA15D9-EF69-4CF9-822A-C580624C4A7F}" destId="{0318A1BD-03D0-437D-9CA5-9CDDB7F8EE3B}" srcOrd="4" destOrd="0" presId="urn:microsoft.com/office/officeart/2018/5/layout/IconCircleLabelList"/>
    <dgm:cxn modelId="{719CA1E9-8D14-48D5-BCD3-45FDCDF462AC}" type="presParOf" srcId="{0318A1BD-03D0-437D-9CA5-9CDDB7F8EE3B}" destId="{3CF88C95-ECA1-43C9-8C21-4CBEB47682CF}" srcOrd="0" destOrd="0" presId="urn:microsoft.com/office/officeart/2018/5/layout/IconCircleLabelList"/>
    <dgm:cxn modelId="{8CCDCC35-77D9-4838-BC87-1072355FD97B}" type="presParOf" srcId="{0318A1BD-03D0-437D-9CA5-9CDDB7F8EE3B}" destId="{FB95DA14-5BD4-4E98-9DE2-428144B1EE6E}" srcOrd="1" destOrd="0" presId="urn:microsoft.com/office/officeart/2018/5/layout/IconCircleLabelList"/>
    <dgm:cxn modelId="{2E05D550-B090-49D9-94FE-D7A071463BF0}" type="presParOf" srcId="{0318A1BD-03D0-437D-9CA5-9CDDB7F8EE3B}" destId="{2E7122F7-F6E2-42A3-BD42-B632D396CD1B}" srcOrd="2" destOrd="0" presId="urn:microsoft.com/office/officeart/2018/5/layout/IconCircleLabelList"/>
    <dgm:cxn modelId="{1B235114-B344-4A80-9C2A-E6B6ADE8677E}" type="presParOf" srcId="{0318A1BD-03D0-437D-9CA5-9CDDB7F8EE3B}" destId="{A06D2DDF-DB3D-4F53-9F2A-B17086B204E2}" srcOrd="3" destOrd="0" presId="urn:microsoft.com/office/officeart/2018/5/layout/IconCircleLabelList"/>
    <dgm:cxn modelId="{0F769936-566B-4B93-A351-FB6DEF03B0E6}" type="presParOf" srcId="{FCDA15D9-EF69-4CF9-822A-C580624C4A7F}" destId="{8FCF9636-76B9-4709-9AC2-607DBF040C4A}" srcOrd="5" destOrd="0" presId="urn:microsoft.com/office/officeart/2018/5/layout/IconCircleLabelList"/>
    <dgm:cxn modelId="{E5B37F2A-7DBB-461F-B1B6-0D29E8E21E31}" type="presParOf" srcId="{FCDA15D9-EF69-4CF9-822A-C580624C4A7F}" destId="{F78C5482-4AE9-4FD3-BCF0-3BE9A4953E99}" srcOrd="6" destOrd="0" presId="urn:microsoft.com/office/officeart/2018/5/layout/IconCircleLabelList"/>
    <dgm:cxn modelId="{3438503B-9D9B-46B2-BC5A-3D679634408A}" type="presParOf" srcId="{F78C5482-4AE9-4FD3-BCF0-3BE9A4953E99}" destId="{AF323318-9B1D-436D-9FFF-71A76CDFC529}" srcOrd="0" destOrd="0" presId="urn:microsoft.com/office/officeart/2018/5/layout/IconCircleLabelList"/>
    <dgm:cxn modelId="{45A28B86-EB2D-4D71-B8DB-EAD06DB5B62A}" type="presParOf" srcId="{F78C5482-4AE9-4FD3-BCF0-3BE9A4953E99}" destId="{D6EED539-B1B6-4B36-BA77-0022E129DEB3}" srcOrd="1" destOrd="0" presId="urn:microsoft.com/office/officeart/2018/5/layout/IconCircleLabelList"/>
    <dgm:cxn modelId="{50E602FF-F1FE-4703-912A-F70881292D5C}" type="presParOf" srcId="{F78C5482-4AE9-4FD3-BCF0-3BE9A4953E99}" destId="{8F06203B-4B57-490F-A536-447A28E3D314}" srcOrd="2" destOrd="0" presId="urn:microsoft.com/office/officeart/2018/5/layout/IconCircleLabelList"/>
    <dgm:cxn modelId="{F93DDEC9-C1D0-42C4-9348-39DFE23D94AE}" type="presParOf" srcId="{F78C5482-4AE9-4FD3-BCF0-3BE9A4953E99}" destId="{A2909A10-E416-4B24-80F4-3FFC35B1B1CC}" srcOrd="3" destOrd="0" presId="urn:microsoft.com/office/officeart/2018/5/layout/IconCircleLabelList"/>
    <dgm:cxn modelId="{1125A360-8B26-4E3F-B7BC-B11D7F4AE196}" type="presParOf" srcId="{FCDA15D9-EF69-4CF9-822A-C580624C4A7F}" destId="{89A5108E-5110-42D7-98D1-89E2B4458FBD}" srcOrd="7" destOrd="0" presId="urn:microsoft.com/office/officeart/2018/5/layout/IconCircleLabelList"/>
    <dgm:cxn modelId="{C9B58805-A8CF-425F-B5E9-5138DDCE973E}" type="presParOf" srcId="{FCDA15D9-EF69-4CF9-822A-C580624C4A7F}" destId="{264E5D87-9803-4628-BD82-1B82EB579A04}" srcOrd="8" destOrd="0" presId="urn:microsoft.com/office/officeart/2018/5/layout/IconCircleLabelList"/>
    <dgm:cxn modelId="{AB9374FF-6E0F-4524-865C-B2D516B2A253}" type="presParOf" srcId="{264E5D87-9803-4628-BD82-1B82EB579A04}" destId="{001EE489-B18C-4040-96C7-F03D88E1918B}" srcOrd="0" destOrd="0" presId="urn:microsoft.com/office/officeart/2018/5/layout/IconCircleLabelList"/>
    <dgm:cxn modelId="{1069F86F-176C-478A-88E1-899ACDAB9B71}" type="presParOf" srcId="{264E5D87-9803-4628-BD82-1B82EB579A04}" destId="{9D85800B-AAF9-4569-A549-A25CD72CA3AF}" srcOrd="1" destOrd="0" presId="urn:microsoft.com/office/officeart/2018/5/layout/IconCircleLabelList"/>
    <dgm:cxn modelId="{A390449C-4826-421B-AD28-AF04586CC97B}" type="presParOf" srcId="{264E5D87-9803-4628-BD82-1B82EB579A04}" destId="{BC49C890-6571-482D-A82D-FFA5FD9A118C}" srcOrd="2" destOrd="0" presId="urn:microsoft.com/office/officeart/2018/5/layout/IconCircleLabelList"/>
    <dgm:cxn modelId="{D74C3A0D-2F32-4B84-9AF0-86973E9AB6D1}" type="presParOf" srcId="{264E5D87-9803-4628-BD82-1B82EB579A04}" destId="{F63F738C-1375-4015-B39A-85D52A5212CC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F0674B-74CC-4739-A319-D9714545831B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en-US"/>
        </a:p>
      </dgm:t>
    </dgm:pt>
    <dgm:pt modelId="{E610D24D-F244-4115-A2D8-7DBAB8009D92}">
      <dgm:prSet custT="1"/>
      <dgm:spPr/>
      <dgm:t>
        <a:bodyPr/>
        <a:lstStyle/>
        <a:p>
          <a:r>
            <a:rPr lang="pl-PL" sz="1600" b="1" i="0" baseline="0" dirty="0"/>
            <a:t>Bezpieczna więź</a:t>
          </a:r>
          <a:r>
            <a:rPr lang="pl-PL" sz="1600" b="0" i="0" baseline="0" dirty="0"/>
            <a:t> – budowanie zaufania i poczucia bezpieczeństwa.</a:t>
          </a:r>
          <a:endParaRPr lang="en-US" sz="1600" dirty="0"/>
        </a:p>
      </dgm:t>
    </dgm:pt>
    <dgm:pt modelId="{154B63D3-F70B-4969-BC80-A8DCCBA17FE4}" type="parTrans" cxnId="{F08B38C6-DD7E-4C94-BD08-6CCFB3AE1F40}">
      <dgm:prSet/>
      <dgm:spPr/>
      <dgm:t>
        <a:bodyPr/>
        <a:lstStyle/>
        <a:p>
          <a:endParaRPr lang="en-US"/>
        </a:p>
      </dgm:t>
    </dgm:pt>
    <dgm:pt modelId="{EED11923-7A79-4C47-BDF4-F0CE587640F8}" type="sibTrans" cxnId="{F08B38C6-DD7E-4C94-BD08-6CCFB3AE1F40}">
      <dgm:prSet/>
      <dgm:spPr/>
      <dgm:t>
        <a:bodyPr/>
        <a:lstStyle/>
        <a:p>
          <a:endParaRPr lang="en-US"/>
        </a:p>
      </dgm:t>
    </dgm:pt>
    <dgm:pt modelId="{07BDB075-FC7E-46B9-986B-1C8BE2E820B1}">
      <dgm:prSet custT="1"/>
      <dgm:spPr/>
      <dgm:t>
        <a:bodyPr/>
        <a:lstStyle/>
        <a:p>
          <a:r>
            <a:rPr lang="pl-PL" sz="1600" b="1" i="0" baseline="0" dirty="0"/>
            <a:t>Modelowanie emocji</a:t>
          </a:r>
          <a:r>
            <a:rPr lang="pl-PL" sz="1600" b="0" i="0" baseline="0" dirty="0"/>
            <a:t> – dzieci uczą się przez obserwację. Jeśli rodzic radzi sobie z emocjami w sposób spokojny i otwarty, dziecko robi to samo.</a:t>
          </a:r>
          <a:endParaRPr lang="en-US" sz="1600" dirty="0"/>
        </a:p>
      </dgm:t>
    </dgm:pt>
    <dgm:pt modelId="{07F145DF-FFAC-424A-B4E4-6EFC5E812720}" type="parTrans" cxnId="{7B858A06-AF63-44F2-9015-6C9C9575254A}">
      <dgm:prSet/>
      <dgm:spPr/>
      <dgm:t>
        <a:bodyPr/>
        <a:lstStyle/>
        <a:p>
          <a:endParaRPr lang="en-US"/>
        </a:p>
      </dgm:t>
    </dgm:pt>
    <dgm:pt modelId="{DBDF2EF6-9528-4EEA-8B85-40F2BE56E7F7}" type="sibTrans" cxnId="{7B858A06-AF63-44F2-9015-6C9C9575254A}">
      <dgm:prSet/>
      <dgm:spPr/>
      <dgm:t>
        <a:bodyPr/>
        <a:lstStyle/>
        <a:p>
          <a:endParaRPr lang="en-US"/>
        </a:p>
      </dgm:t>
    </dgm:pt>
    <dgm:pt modelId="{B7E1AB6D-75C9-49B2-9D84-03012DBB31E7}">
      <dgm:prSet custT="1"/>
      <dgm:spPr/>
      <dgm:t>
        <a:bodyPr/>
        <a:lstStyle/>
        <a:p>
          <a:r>
            <a:rPr lang="pl-PL" sz="1600" b="1" i="0" baseline="0" dirty="0"/>
            <a:t>Otwartość na rozmowę</a:t>
          </a:r>
          <a:r>
            <a:rPr lang="pl-PL" sz="1600" b="0" i="0" baseline="0" dirty="0"/>
            <a:t> – zachęcanie do wyrażania emocji bez oceniania.</a:t>
          </a:r>
          <a:endParaRPr lang="en-US" sz="1600" dirty="0"/>
        </a:p>
      </dgm:t>
    </dgm:pt>
    <dgm:pt modelId="{DC2FDC20-CF1A-4C39-8F23-0D80FB437253}" type="parTrans" cxnId="{9E030BF7-C3F4-414F-9713-95CAE00AF840}">
      <dgm:prSet/>
      <dgm:spPr/>
      <dgm:t>
        <a:bodyPr/>
        <a:lstStyle/>
        <a:p>
          <a:endParaRPr lang="en-US"/>
        </a:p>
      </dgm:t>
    </dgm:pt>
    <dgm:pt modelId="{3F8D0F74-D1AC-4628-9E60-A4AA8284F2D1}" type="sibTrans" cxnId="{9E030BF7-C3F4-414F-9713-95CAE00AF840}">
      <dgm:prSet/>
      <dgm:spPr/>
      <dgm:t>
        <a:bodyPr/>
        <a:lstStyle/>
        <a:p>
          <a:endParaRPr lang="en-US"/>
        </a:p>
      </dgm:t>
    </dgm:pt>
    <dgm:pt modelId="{35C8C5DC-D73C-4096-9ECF-6A86B088541B}">
      <dgm:prSet custT="1"/>
      <dgm:spPr/>
      <dgm:t>
        <a:bodyPr/>
        <a:lstStyle/>
        <a:p>
          <a:r>
            <a:rPr lang="pl-PL" sz="1600" b="1" i="0" baseline="0" dirty="0"/>
            <a:t>Uważność i empatia</a:t>
          </a:r>
          <a:r>
            <a:rPr lang="pl-PL" sz="1600" b="0" i="0" baseline="0" dirty="0"/>
            <a:t> – zauważanie sygnałów niewerbalnych, reagowanie z czułością.</a:t>
          </a:r>
          <a:endParaRPr lang="en-US" sz="1600" dirty="0"/>
        </a:p>
      </dgm:t>
    </dgm:pt>
    <dgm:pt modelId="{26282991-132B-4B31-9E42-C7A48F589D47}" type="parTrans" cxnId="{07339C10-37EC-4903-A4B8-8A8300FCEAFD}">
      <dgm:prSet/>
      <dgm:spPr/>
      <dgm:t>
        <a:bodyPr/>
        <a:lstStyle/>
        <a:p>
          <a:endParaRPr lang="en-US"/>
        </a:p>
      </dgm:t>
    </dgm:pt>
    <dgm:pt modelId="{31D8DEB5-76EC-4031-B6ED-3DAC0DE4568E}" type="sibTrans" cxnId="{07339C10-37EC-4903-A4B8-8A8300FCEAFD}">
      <dgm:prSet/>
      <dgm:spPr/>
      <dgm:t>
        <a:bodyPr/>
        <a:lstStyle/>
        <a:p>
          <a:endParaRPr lang="en-US"/>
        </a:p>
      </dgm:t>
    </dgm:pt>
    <dgm:pt modelId="{53E2E29B-7825-4D9E-B55A-EC28F7A0967A}">
      <dgm:prSet custT="1"/>
      <dgm:spPr/>
      <dgm:t>
        <a:bodyPr/>
        <a:lstStyle/>
        <a:p>
          <a:r>
            <a:rPr lang="pl-PL" sz="1600" b="1" i="0" baseline="0" dirty="0"/>
            <a:t>Wyznaczanie granic</a:t>
          </a:r>
          <a:r>
            <a:rPr lang="pl-PL" sz="1600" b="0" i="0" baseline="0" dirty="0"/>
            <a:t> – spokojne i konsekwentne reagowanie pomaga dziecku czuć się bezpiecznie.</a:t>
          </a:r>
          <a:endParaRPr lang="en-US" sz="1600" dirty="0"/>
        </a:p>
      </dgm:t>
    </dgm:pt>
    <dgm:pt modelId="{AA9BC9D3-28BE-45AD-AD91-AC345E0E6141}" type="parTrans" cxnId="{189E1BE3-723E-40B5-ADF6-1A5E8A223FF8}">
      <dgm:prSet/>
      <dgm:spPr/>
      <dgm:t>
        <a:bodyPr/>
        <a:lstStyle/>
        <a:p>
          <a:endParaRPr lang="en-US"/>
        </a:p>
      </dgm:t>
    </dgm:pt>
    <dgm:pt modelId="{6F69F4F6-A859-470C-8416-E9094362E11F}" type="sibTrans" cxnId="{189E1BE3-723E-40B5-ADF6-1A5E8A223FF8}">
      <dgm:prSet/>
      <dgm:spPr/>
      <dgm:t>
        <a:bodyPr/>
        <a:lstStyle/>
        <a:p>
          <a:endParaRPr lang="en-US"/>
        </a:p>
      </dgm:t>
    </dgm:pt>
    <dgm:pt modelId="{12711EB0-89D8-45DA-B13E-AE6D2359E172}">
      <dgm:prSet custT="1"/>
      <dgm:spPr/>
      <dgm:t>
        <a:bodyPr/>
        <a:lstStyle/>
        <a:p>
          <a:r>
            <a:rPr lang="pl-PL" sz="1600" b="1" i="0" baseline="0" dirty="0"/>
            <a:t>Współpraca ze szkołą</a:t>
          </a:r>
          <a:r>
            <a:rPr lang="pl-PL" sz="1600" b="0" i="0" baseline="0" dirty="0"/>
            <a:t> – reagowanie na sygnały wychowawców i specjalistów.</a:t>
          </a:r>
          <a:endParaRPr lang="en-US" sz="1600" dirty="0"/>
        </a:p>
      </dgm:t>
    </dgm:pt>
    <dgm:pt modelId="{3C7AF22B-FCF1-42C7-8515-1E811B2B3401}" type="parTrans" cxnId="{70D23B8D-338A-46DB-8076-1D80DCEFCED8}">
      <dgm:prSet/>
      <dgm:spPr/>
      <dgm:t>
        <a:bodyPr/>
        <a:lstStyle/>
        <a:p>
          <a:endParaRPr lang="en-US"/>
        </a:p>
      </dgm:t>
    </dgm:pt>
    <dgm:pt modelId="{2397A7F2-586D-4F4C-8946-29E381C43D99}" type="sibTrans" cxnId="{70D23B8D-338A-46DB-8076-1D80DCEFCED8}">
      <dgm:prSet/>
      <dgm:spPr/>
      <dgm:t>
        <a:bodyPr/>
        <a:lstStyle/>
        <a:p>
          <a:endParaRPr lang="en-US"/>
        </a:p>
      </dgm:t>
    </dgm:pt>
    <dgm:pt modelId="{71925C02-7539-44C1-B8FA-A043C9900646}" type="pres">
      <dgm:prSet presAssocID="{B3F0674B-74CC-4739-A319-D9714545831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0D87B0A7-62C5-4DF3-90A4-8E6CF1D239DE}" type="pres">
      <dgm:prSet presAssocID="{E610D24D-F244-4115-A2D8-7DBAB8009D92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9346966-1BAF-4A49-9B7F-B0ED7A430B90}" type="pres">
      <dgm:prSet presAssocID="{EED11923-7A79-4C47-BDF4-F0CE587640F8}" presName="spacer" presStyleCnt="0"/>
      <dgm:spPr/>
    </dgm:pt>
    <dgm:pt modelId="{4D843B1B-D7E8-4045-BB3A-CBD9DE71A7CB}" type="pres">
      <dgm:prSet presAssocID="{07BDB075-FC7E-46B9-986B-1C8BE2E820B1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4B0A4F4-4F11-4187-BFE2-9BBD41A2F48F}" type="pres">
      <dgm:prSet presAssocID="{DBDF2EF6-9528-4EEA-8B85-40F2BE56E7F7}" presName="spacer" presStyleCnt="0"/>
      <dgm:spPr/>
    </dgm:pt>
    <dgm:pt modelId="{0A9AFC17-35C2-4BEE-A3B3-2F03C59F8FB1}" type="pres">
      <dgm:prSet presAssocID="{B7E1AB6D-75C9-49B2-9D84-03012DBB31E7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A55BDA2-C48E-477E-8ED2-AD32A23D43FA}" type="pres">
      <dgm:prSet presAssocID="{3F8D0F74-D1AC-4628-9E60-A4AA8284F2D1}" presName="spacer" presStyleCnt="0"/>
      <dgm:spPr/>
    </dgm:pt>
    <dgm:pt modelId="{9859116B-8E3A-496E-B3D4-C488DACE44EE}" type="pres">
      <dgm:prSet presAssocID="{35C8C5DC-D73C-4096-9ECF-6A86B088541B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F4D4492-0F07-4C8A-A451-97313060A930}" type="pres">
      <dgm:prSet presAssocID="{31D8DEB5-76EC-4031-B6ED-3DAC0DE4568E}" presName="spacer" presStyleCnt="0"/>
      <dgm:spPr/>
    </dgm:pt>
    <dgm:pt modelId="{54151CB5-BD0C-4D03-B593-9E7BEB060E0B}" type="pres">
      <dgm:prSet presAssocID="{53E2E29B-7825-4D9E-B55A-EC28F7A0967A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CF60F23-2ABC-4463-B46C-670BBE6C65B1}" type="pres">
      <dgm:prSet presAssocID="{6F69F4F6-A859-470C-8416-E9094362E11F}" presName="spacer" presStyleCnt="0"/>
      <dgm:spPr/>
    </dgm:pt>
    <dgm:pt modelId="{3574E811-A7EF-4FF8-9676-2DCC52912F5D}" type="pres">
      <dgm:prSet presAssocID="{12711EB0-89D8-45DA-B13E-AE6D2359E172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0F634457-8B64-4FF6-BF88-700659F7158E}" type="presOf" srcId="{E610D24D-F244-4115-A2D8-7DBAB8009D92}" destId="{0D87B0A7-62C5-4DF3-90A4-8E6CF1D239DE}" srcOrd="0" destOrd="0" presId="urn:microsoft.com/office/officeart/2005/8/layout/vList2"/>
    <dgm:cxn modelId="{ACCDD952-BE29-437A-818D-28B3436C3E66}" type="presOf" srcId="{B3F0674B-74CC-4739-A319-D9714545831B}" destId="{71925C02-7539-44C1-B8FA-A043C9900646}" srcOrd="0" destOrd="0" presId="urn:microsoft.com/office/officeart/2005/8/layout/vList2"/>
    <dgm:cxn modelId="{F08B38C6-DD7E-4C94-BD08-6CCFB3AE1F40}" srcId="{B3F0674B-74CC-4739-A319-D9714545831B}" destId="{E610D24D-F244-4115-A2D8-7DBAB8009D92}" srcOrd="0" destOrd="0" parTransId="{154B63D3-F70B-4969-BC80-A8DCCBA17FE4}" sibTransId="{EED11923-7A79-4C47-BDF4-F0CE587640F8}"/>
    <dgm:cxn modelId="{07339C10-37EC-4903-A4B8-8A8300FCEAFD}" srcId="{B3F0674B-74CC-4739-A319-D9714545831B}" destId="{35C8C5DC-D73C-4096-9ECF-6A86B088541B}" srcOrd="3" destOrd="0" parTransId="{26282991-132B-4B31-9E42-C7A48F589D47}" sibTransId="{31D8DEB5-76EC-4031-B6ED-3DAC0DE4568E}"/>
    <dgm:cxn modelId="{6FC77B18-D350-4BD1-9F9F-18474254F789}" type="presOf" srcId="{35C8C5DC-D73C-4096-9ECF-6A86B088541B}" destId="{9859116B-8E3A-496E-B3D4-C488DACE44EE}" srcOrd="0" destOrd="0" presId="urn:microsoft.com/office/officeart/2005/8/layout/vList2"/>
    <dgm:cxn modelId="{7B6320B9-E427-4474-AF6C-653442CBFCC8}" type="presOf" srcId="{07BDB075-FC7E-46B9-986B-1C8BE2E820B1}" destId="{4D843B1B-D7E8-4045-BB3A-CBD9DE71A7CB}" srcOrd="0" destOrd="0" presId="urn:microsoft.com/office/officeart/2005/8/layout/vList2"/>
    <dgm:cxn modelId="{189E1BE3-723E-40B5-ADF6-1A5E8A223FF8}" srcId="{B3F0674B-74CC-4739-A319-D9714545831B}" destId="{53E2E29B-7825-4D9E-B55A-EC28F7A0967A}" srcOrd="4" destOrd="0" parTransId="{AA9BC9D3-28BE-45AD-AD91-AC345E0E6141}" sibTransId="{6F69F4F6-A859-470C-8416-E9094362E11F}"/>
    <dgm:cxn modelId="{70D23B8D-338A-46DB-8076-1D80DCEFCED8}" srcId="{B3F0674B-74CC-4739-A319-D9714545831B}" destId="{12711EB0-89D8-45DA-B13E-AE6D2359E172}" srcOrd="5" destOrd="0" parTransId="{3C7AF22B-FCF1-42C7-8515-1E811B2B3401}" sibTransId="{2397A7F2-586D-4F4C-8946-29E381C43D99}"/>
    <dgm:cxn modelId="{1FE0E5B0-EA39-4AF3-A985-F5CD009C5838}" type="presOf" srcId="{12711EB0-89D8-45DA-B13E-AE6D2359E172}" destId="{3574E811-A7EF-4FF8-9676-2DCC52912F5D}" srcOrd="0" destOrd="0" presId="urn:microsoft.com/office/officeart/2005/8/layout/vList2"/>
    <dgm:cxn modelId="{7B858A06-AF63-44F2-9015-6C9C9575254A}" srcId="{B3F0674B-74CC-4739-A319-D9714545831B}" destId="{07BDB075-FC7E-46B9-986B-1C8BE2E820B1}" srcOrd="1" destOrd="0" parTransId="{07F145DF-FFAC-424A-B4E4-6EFC5E812720}" sibTransId="{DBDF2EF6-9528-4EEA-8B85-40F2BE56E7F7}"/>
    <dgm:cxn modelId="{E1B8373A-E41F-4125-A4C2-C301DFDF9959}" type="presOf" srcId="{B7E1AB6D-75C9-49B2-9D84-03012DBB31E7}" destId="{0A9AFC17-35C2-4BEE-A3B3-2F03C59F8FB1}" srcOrd="0" destOrd="0" presId="urn:microsoft.com/office/officeart/2005/8/layout/vList2"/>
    <dgm:cxn modelId="{9E030BF7-C3F4-414F-9713-95CAE00AF840}" srcId="{B3F0674B-74CC-4739-A319-D9714545831B}" destId="{B7E1AB6D-75C9-49B2-9D84-03012DBB31E7}" srcOrd="2" destOrd="0" parTransId="{DC2FDC20-CF1A-4C39-8F23-0D80FB437253}" sibTransId="{3F8D0F74-D1AC-4628-9E60-A4AA8284F2D1}"/>
    <dgm:cxn modelId="{CFDE64E5-D971-4654-A9C3-9B318AF298DA}" type="presOf" srcId="{53E2E29B-7825-4D9E-B55A-EC28F7A0967A}" destId="{54151CB5-BD0C-4D03-B593-9E7BEB060E0B}" srcOrd="0" destOrd="0" presId="urn:microsoft.com/office/officeart/2005/8/layout/vList2"/>
    <dgm:cxn modelId="{F8B2E1ED-82BD-40BA-A137-D3B94A34D2E8}" type="presParOf" srcId="{71925C02-7539-44C1-B8FA-A043C9900646}" destId="{0D87B0A7-62C5-4DF3-90A4-8E6CF1D239DE}" srcOrd="0" destOrd="0" presId="urn:microsoft.com/office/officeart/2005/8/layout/vList2"/>
    <dgm:cxn modelId="{EBFCCE66-9EB9-4AEF-80A4-30C6ECC06191}" type="presParOf" srcId="{71925C02-7539-44C1-B8FA-A043C9900646}" destId="{D9346966-1BAF-4A49-9B7F-B0ED7A430B90}" srcOrd="1" destOrd="0" presId="urn:microsoft.com/office/officeart/2005/8/layout/vList2"/>
    <dgm:cxn modelId="{714055A3-FD35-4758-880D-17E0440429C4}" type="presParOf" srcId="{71925C02-7539-44C1-B8FA-A043C9900646}" destId="{4D843B1B-D7E8-4045-BB3A-CBD9DE71A7CB}" srcOrd="2" destOrd="0" presId="urn:microsoft.com/office/officeart/2005/8/layout/vList2"/>
    <dgm:cxn modelId="{59945C20-58A7-40CA-B9F1-0F1CE94FD9E8}" type="presParOf" srcId="{71925C02-7539-44C1-B8FA-A043C9900646}" destId="{A4B0A4F4-4F11-4187-BFE2-9BBD41A2F48F}" srcOrd="3" destOrd="0" presId="urn:microsoft.com/office/officeart/2005/8/layout/vList2"/>
    <dgm:cxn modelId="{805777CB-C76D-4655-BC9A-A48E39C7CD0A}" type="presParOf" srcId="{71925C02-7539-44C1-B8FA-A043C9900646}" destId="{0A9AFC17-35C2-4BEE-A3B3-2F03C59F8FB1}" srcOrd="4" destOrd="0" presId="urn:microsoft.com/office/officeart/2005/8/layout/vList2"/>
    <dgm:cxn modelId="{71D884AE-A360-4520-BF85-939538990B25}" type="presParOf" srcId="{71925C02-7539-44C1-B8FA-A043C9900646}" destId="{4A55BDA2-C48E-477E-8ED2-AD32A23D43FA}" srcOrd="5" destOrd="0" presId="urn:microsoft.com/office/officeart/2005/8/layout/vList2"/>
    <dgm:cxn modelId="{17E01E9A-3FEA-40EB-A4B7-66B6E8287791}" type="presParOf" srcId="{71925C02-7539-44C1-B8FA-A043C9900646}" destId="{9859116B-8E3A-496E-B3D4-C488DACE44EE}" srcOrd="6" destOrd="0" presId="urn:microsoft.com/office/officeart/2005/8/layout/vList2"/>
    <dgm:cxn modelId="{F36701A7-8068-4F95-835F-CEA306B71068}" type="presParOf" srcId="{71925C02-7539-44C1-B8FA-A043C9900646}" destId="{4F4D4492-0F07-4C8A-A451-97313060A930}" srcOrd="7" destOrd="0" presId="urn:microsoft.com/office/officeart/2005/8/layout/vList2"/>
    <dgm:cxn modelId="{AFFF5C30-3FE4-44DB-8648-BEBD75CC1C48}" type="presParOf" srcId="{71925C02-7539-44C1-B8FA-A043C9900646}" destId="{54151CB5-BD0C-4D03-B593-9E7BEB060E0B}" srcOrd="8" destOrd="0" presId="urn:microsoft.com/office/officeart/2005/8/layout/vList2"/>
    <dgm:cxn modelId="{5FA516AD-A060-4217-987D-48D773B7C9D5}" type="presParOf" srcId="{71925C02-7539-44C1-B8FA-A043C9900646}" destId="{2CF60F23-2ABC-4463-B46C-670BBE6C65B1}" srcOrd="9" destOrd="0" presId="urn:microsoft.com/office/officeart/2005/8/layout/vList2"/>
    <dgm:cxn modelId="{A25AF59B-D3E5-4727-9966-16E4C905A543}" type="presParOf" srcId="{71925C02-7539-44C1-B8FA-A043C9900646}" destId="{3574E811-A7EF-4FF8-9676-2DCC52912F5D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E9316EC-9E24-4211-9647-722D5F904693}" type="doc">
      <dgm:prSet loTypeId="urn:microsoft.com/office/officeart/2005/8/layout/default#1" loCatId="list" qsTypeId="urn:microsoft.com/office/officeart/2005/8/quickstyle/simple1" qsCatId="simple" csTypeId="urn:microsoft.com/office/officeart/2005/8/colors/accent3_1" csCatId="accent3"/>
      <dgm:spPr/>
      <dgm:t>
        <a:bodyPr/>
        <a:lstStyle/>
        <a:p>
          <a:endParaRPr lang="en-US"/>
        </a:p>
      </dgm:t>
    </dgm:pt>
    <dgm:pt modelId="{2AF6C8DD-D662-4A1A-B916-8E97463D76D2}">
      <dgm:prSet/>
      <dgm:spPr/>
      <dgm:t>
        <a:bodyPr/>
        <a:lstStyle/>
        <a:p>
          <a:r>
            <a:rPr lang="pl-PL" b="0" baseline="0"/>
            <a:t>Brak umiejętności wyrażania emocji.</a:t>
          </a:r>
          <a:endParaRPr lang="en-US"/>
        </a:p>
      </dgm:t>
    </dgm:pt>
    <dgm:pt modelId="{0140A007-470F-412E-8A42-3E3C756B142F}" type="parTrans" cxnId="{146F3078-98FB-4788-AF66-797BB71ECB9A}">
      <dgm:prSet/>
      <dgm:spPr/>
      <dgm:t>
        <a:bodyPr/>
        <a:lstStyle/>
        <a:p>
          <a:endParaRPr lang="en-US"/>
        </a:p>
      </dgm:t>
    </dgm:pt>
    <dgm:pt modelId="{1B3DB309-3C07-4D54-96F0-08438F4713D7}" type="sibTrans" cxnId="{146F3078-98FB-4788-AF66-797BB71ECB9A}">
      <dgm:prSet/>
      <dgm:spPr/>
      <dgm:t>
        <a:bodyPr/>
        <a:lstStyle/>
        <a:p>
          <a:endParaRPr lang="en-US"/>
        </a:p>
      </dgm:t>
    </dgm:pt>
    <dgm:pt modelId="{5CB82BD6-8F86-4813-BEE0-45EE0E042469}">
      <dgm:prSet/>
      <dgm:spPr/>
      <dgm:t>
        <a:bodyPr/>
        <a:lstStyle/>
        <a:p>
          <a:r>
            <a:rPr lang="pl-PL" b="0" baseline="0"/>
            <a:t>Presja rówieśnicza – potrzeba przynależności lub dominacji.</a:t>
          </a:r>
          <a:endParaRPr lang="en-US"/>
        </a:p>
      </dgm:t>
    </dgm:pt>
    <dgm:pt modelId="{BAE03AFC-18FE-4A55-9605-EBD7948E4475}" type="parTrans" cxnId="{3CB920D5-437D-40F0-BB4F-42E57C544A37}">
      <dgm:prSet/>
      <dgm:spPr/>
      <dgm:t>
        <a:bodyPr/>
        <a:lstStyle/>
        <a:p>
          <a:endParaRPr lang="en-US"/>
        </a:p>
      </dgm:t>
    </dgm:pt>
    <dgm:pt modelId="{4F9BAE29-F3CB-4C21-8219-78BC6FAD671F}" type="sibTrans" cxnId="{3CB920D5-437D-40F0-BB4F-42E57C544A37}">
      <dgm:prSet/>
      <dgm:spPr/>
      <dgm:t>
        <a:bodyPr/>
        <a:lstStyle/>
        <a:p>
          <a:endParaRPr lang="en-US"/>
        </a:p>
      </dgm:t>
    </dgm:pt>
    <dgm:pt modelId="{A06B1335-67C5-40C6-A6EF-5E2C0038A80F}">
      <dgm:prSet/>
      <dgm:spPr/>
      <dgm:t>
        <a:bodyPr/>
        <a:lstStyle/>
        <a:p>
          <a:r>
            <a:rPr lang="pl-PL" b="0" baseline="0" dirty="0"/>
            <a:t>Wzorce z mediów, domu lub środowiska.</a:t>
          </a:r>
          <a:endParaRPr lang="en-US" dirty="0"/>
        </a:p>
      </dgm:t>
    </dgm:pt>
    <dgm:pt modelId="{F856CC76-FC5C-4910-81CA-D29FED4D2C10}" type="parTrans" cxnId="{C034BFA1-93A0-46F3-8189-3D96902BE506}">
      <dgm:prSet/>
      <dgm:spPr/>
      <dgm:t>
        <a:bodyPr/>
        <a:lstStyle/>
        <a:p>
          <a:endParaRPr lang="en-US"/>
        </a:p>
      </dgm:t>
    </dgm:pt>
    <dgm:pt modelId="{3E441993-A347-4C9A-8074-899F37859C3E}" type="sibTrans" cxnId="{C034BFA1-93A0-46F3-8189-3D96902BE506}">
      <dgm:prSet/>
      <dgm:spPr/>
      <dgm:t>
        <a:bodyPr/>
        <a:lstStyle/>
        <a:p>
          <a:endParaRPr lang="en-US"/>
        </a:p>
      </dgm:t>
    </dgm:pt>
    <dgm:pt modelId="{4F5B16AF-06C2-4502-93EF-94081F26ACE5}">
      <dgm:prSet/>
      <dgm:spPr/>
      <dgm:t>
        <a:bodyPr/>
        <a:lstStyle/>
        <a:p>
          <a:r>
            <a:rPr lang="pl-PL" b="0" baseline="0"/>
            <a:t>Anonimowość w Internecie, brak konsekwencji.</a:t>
          </a:r>
          <a:endParaRPr lang="en-US"/>
        </a:p>
      </dgm:t>
    </dgm:pt>
    <dgm:pt modelId="{C8E70518-9240-4FA6-82CD-6C50068C5F45}" type="parTrans" cxnId="{1377911E-2FC4-4DC1-957C-9F92547E9201}">
      <dgm:prSet/>
      <dgm:spPr/>
      <dgm:t>
        <a:bodyPr/>
        <a:lstStyle/>
        <a:p>
          <a:endParaRPr lang="en-US"/>
        </a:p>
      </dgm:t>
    </dgm:pt>
    <dgm:pt modelId="{BE0D9804-20D0-49AF-AC29-FA7E870C0BF8}" type="sibTrans" cxnId="{1377911E-2FC4-4DC1-957C-9F92547E9201}">
      <dgm:prSet/>
      <dgm:spPr/>
      <dgm:t>
        <a:bodyPr/>
        <a:lstStyle/>
        <a:p>
          <a:endParaRPr lang="en-US"/>
        </a:p>
      </dgm:t>
    </dgm:pt>
    <dgm:pt modelId="{8C31900C-278B-4422-8133-883FED09CF14}">
      <dgm:prSet/>
      <dgm:spPr/>
      <dgm:t>
        <a:bodyPr/>
        <a:lstStyle/>
        <a:p>
          <a:r>
            <a:rPr lang="pl-PL" b="0" baseline="0"/>
            <a:t>Niska samoocena – atakują, by poczuć się lepiej.</a:t>
          </a:r>
          <a:endParaRPr lang="en-US"/>
        </a:p>
      </dgm:t>
    </dgm:pt>
    <dgm:pt modelId="{B3CC3631-D6DB-4731-94C4-C2F827F85DAC}" type="parTrans" cxnId="{3CB58A06-D8FD-4C4E-9CA1-8F53157C2EF4}">
      <dgm:prSet/>
      <dgm:spPr/>
      <dgm:t>
        <a:bodyPr/>
        <a:lstStyle/>
        <a:p>
          <a:endParaRPr lang="en-US"/>
        </a:p>
      </dgm:t>
    </dgm:pt>
    <dgm:pt modelId="{FF6D6CB3-C657-46A5-AA4F-BDA8E643CF3B}" type="sibTrans" cxnId="{3CB58A06-D8FD-4C4E-9CA1-8F53157C2EF4}">
      <dgm:prSet/>
      <dgm:spPr/>
      <dgm:t>
        <a:bodyPr/>
        <a:lstStyle/>
        <a:p>
          <a:endParaRPr lang="en-US"/>
        </a:p>
      </dgm:t>
    </dgm:pt>
    <dgm:pt modelId="{45FB6176-E409-42D9-A76C-201E254678B4}" type="pres">
      <dgm:prSet presAssocID="{AE9316EC-9E24-4211-9647-722D5F90469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3D0FAD0-60AA-406B-A82F-3DB85947B245}" type="pres">
      <dgm:prSet presAssocID="{2AF6C8DD-D662-4A1A-B916-8E97463D76D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4BCB915-A416-41C0-9F52-BD4E654BDB26}" type="pres">
      <dgm:prSet presAssocID="{1B3DB309-3C07-4D54-96F0-08438F4713D7}" presName="sibTrans" presStyleCnt="0"/>
      <dgm:spPr/>
    </dgm:pt>
    <dgm:pt modelId="{E55731DE-D3F4-4D3A-942D-1629531526F0}" type="pres">
      <dgm:prSet presAssocID="{5CB82BD6-8F86-4813-BEE0-45EE0E04246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60A11FF-4D9F-4B67-A077-2C4F133F7D7B}" type="pres">
      <dgm:prSet presAssocID="{4F9BAE29-F3CB-4C21-8219-78BC6FAD671F}" presName="sibTrans" presStyleCnt="0"/>
      <dgm:spPr/>
    </dgm:pt>
    <dgm:pt modelId="{18B0DE1A-CB34-4F3E-8FAD-337E92612BB2}" type="pres">
      <dgm:prSet presAssocID="{A06B1335-67C5-40C6-A6EF-5E2C0038A80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FA0131A-7CB9-4DA3-8D94-605DE5336144}" type="pres">
      <dgm:prSet presAssocID="{3E441993-A347-4C9A-8074-899F37859C3E}" presName="sibTrans" presStyleCnt="0"/>
      <dgm:spPr/>
    </dgm:pt>
    <dgm:pt modelId="{1789174C-C618-4BF4-A9A7-BBDB6BA0C460}" type="pres">
      <dgm:prSet presAssocID="{4F5B16AF-06C2-4502-93EF-94081F26ACE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C1AAAD3-8C34-42FA-863D-F61EEDD76D9E}" type="pres">
      <dgm:prSet presAssocID="{BE0D9804-20D0-49AF-AC29-FA7E870C0BF8}" presName="sibTrans" presStyleCnt="0"/>
      <dgm:spPr/>
    </dgm:pt>
    <dgm:pt modelId="{4D49631C-D66F-4E6B-AFA6-F1F7A7457657}" type="pres">
      <dgm:prSet presAssocID="{8C31900C-278B-4422-8133-883FED09CF1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A344049-9F06-4D69-ADB2-2F650D39119F}" type="presOf" srcId="{A06B1335-67C5-40C6-A6EF-5E2C0038A80F}" destId="{18B0DE1A-CB34-4F3E-8FAD-337E92612BB2}" srcOrd="0" destOrd="0" presId="urn:microsoft.com/office/officeart/2005/8/layout/default#1"/>
    <dgm:cxn modelId="{1377911E-2FC4-4DC1-957C-9F92547E9201}" srcId="{AE9316EC-9E24-4211-9647-722D5F904693}" destId="{4F5B16AF-06C2-4502-93EF-94081F26ACE5}" srcOrd="3" destOrd="0" parTransId="{C8E70518-9240-4FA6-82CD-6C50068C5F45}" sibTransId="{BE0D9804-20D0-49AF-AC29-FA7E870C0BF8}"/>
    <dgm:cxn modelId="{3CB920D5-437D-40F0-BB4F-42E57C544A37}" srcId="{AE9316EC-9E24-4211-9647-722D5F904693}" destId="{5CB82BD6-8F86-4813-BEE0-45EE0E042469}" srcOrd="1" destOrd="0" parTransId="{BAE03AFC-18FE-4A55-9605-EBD7948E4475}" sibTransId="{4F9BAE29-F3CB-4C21-8219-78BC6FAD671F}"/>
    <dgm:cxn modelId="{6C8CAB67-C03C-4528-A516-8022E6093184}" type="presOf" srcId="{8C31900C-278B-4422-8133-883FED09CF14}" destId="{4D49631C-D66F-4E6B-AFA6-F1F7A7457657}" srcOrd="0" destOrd="0" presId="urn:microsoft.com/office/officeart/2005/8/layout/default#1"/>
    <dgm:cxn modelId="{146F3078-98FB-4788-AF66-797BB71ECB9A}" srcId="{AE9316EC-9E24-4211-9647-722D5F904693}" destId="{2AF6C8DD-D662-4A1A-B916-8E97463D76D2}" srcOrd="0" destOrd="0" parTransId="{0140A007-470F-412E-8A42-3E3C756B142F}" sibTransId="{1B3DB309-3C07-4D54-96F0-08438F4713D7}"/>
    <dgm:cxn modelId="{808EC7B1-B861-4BBA-A263-2CD377273A22}" type="presOf" srcId="{5CB82BD6-8F86-4813-BEE0-45EE0E042469}" destId="{E55731DE-D3F4-4D3A-942D-1629531526F0}" srcOrd="0" destOrd="0" presId="urn:microsoft.com/office/officeart/2005/8/layout/default#1"/>
    <dgm:cxn modelId="{3CB58A06-D8FD-4C4E-9CA1-8F53157C2EF4}" srcId="{AE9316EC-9E24-4211-9647-722D5F904693}" destId="{8C31900C-278B-4422-8133-883FED09CF14}" srcOrd="4" destOrd="0" parTransId="{B3CC3631-D6DB-4731-94C4-C2F827F85DAC}" sibTransId="{FF6D6CB3-C657-46A5-AA4F-BDA8E643CF3B}"/>
    <dgm:cxn modelId="{F7D92C43-EB00-48A3-A8AE-A4F6EA415FBF}" type="presOf" srcId="{2AF6C8DD-D662-4A1A-B916-8E97463D76D2}" destId="{33D0FAD0-60AA-406B-A82F-3DB85947B245}" srcOrd="0" destOrd="0" presId="urn:microsoft.com/office/officeart/2005/8/layout/default#1"/>
    <dgm:cxn modelId="{C034BFA1-93A0-46F3-8189-3D96902BE506}" srcId="{AE9316EC-9E24-4211-9647-722D5F904693}" destId="{A06B1335-67C5-40C6-A6EF-5E2C0038A80F}" srcOrd="2" destOrd="0" parTransId="{F856CC76-FC5C-4910-81CA-D29FED4D2C10}" sibTransId="{3E441993-A347-4C9A-8074-899F37859C3E}"/>
    <dgm:cxn modelId="{4A3E00F6-B1A8-48B8-89DF-701F34793D25}" type="presOf" srcId="{4F5B16AF-06C2-4502-93EF-94081F26ACE5}" destId="{1789174C-C618-4BF4-A9A7-BBDB6BA0C460}" srcOrd="0" destOrd="0" presId="urn:microsoft.com/office/officeart/2005/8/layout/default#1"/>
    <dgm:cxn modelId="{D660C30F-0D89-4C12-9E12-CC54321C365B}" type="presOf" srcId="{AE9316EC-9E24-4211-9647-722D5F904693}" destId="{45FB6176-E409-42D9-A76C-201E254678B4}" srcOrd="0" destOrd="0" presId="urn:microsoft.com/office/officeart/2005/8/layout/default#1"/>
    <dgm:cxn modelId="{A4719D01-2D36-491B-BFF0-B95E27EAE1F7}" type="presParOf" srcId="{45FB6176-E409-42D9-A76C-201E254678B4}" destId="{33D0FAD0-60AA-406B-A82F-3DB85947B245}" srcOrd="0" destOrd="0" presId="urn:microsoft.com/office/officeart/2005/8/layout/default#1"/>
    <dgm:cxn modelId="{8DD259B0-B4A3-4D06-967F-016C2CB17F27}" type="presParOf" srcId="{45FB6176-E409-42D9-A76C-201E254678B4}" destId="{F4BCB915-A416-41C0-9F52-BD4E654BDB26}" srcOrd="1" destOrd="0" presId="urn:microsoft.com/office/officeart/2005/8/layout/default#1"/>
    <dgm:cxn modelId="{E0DAEF5B-C303-41B0-9F12-FCD5EA0CA0AB}" type="presParOf" srcId="{45FB6176-E409-42D9-A76C-201E254678B4}" destId="{E55731DE-D3F4-4D3A-942D-1629531526F0}" srcOrd="2" destOrd="0" presId="urn:microsoft.com/office/officeart/2005/8/layout/default#1"/>
    <dgm:cxn modelId="{123D038F-02BE-4C8B-B6CC-B3AF252A6373}" type="presParOf" srcId="{45FB6176-E409-42D9-A76C-201E254678B4}" destId="{260A11FF-4D9F-4B67-A077-2C4F133F7D7B}" srcOrd="3" destOrd="0" presId="urn:microsoft.com/office/officeart/2005/8/layout/default#1"/>
    <dgm:cxn modelId="{017D45CE-D521-4FFA-8C9C-B8F26137ED5F}" type="presParOf" srcId="{45FB6176-E409-42D9-A76C-201E254678B4}" destId="{18B0DE1A-CB34-4F3E-8FAD-337E92612BB2}" srcOrd="4" destOrd="0" presId="urn:microsoft.com/office/officeart/2005/8/layout/default#1"/>
    <dgm:cxn modelId="{B2203123-07B6-4948-90AC-94FC31B4AD1A}" type="presParOf" srcId="{45FB6176-E409-42D9-A76C-201E254678B4}" destId="{CFA0131A-7CB9-4DA3-8D94-605DE5336144}" srcOrd="5" destOrd="0" presId="urn:microsoft.com/office/officeart/2005/8/layout/default#1"/>
    <dgm:cxn modelId="{8DC708B6-6E6B-4375-A37B-80AF0FA82D6D}" type="presParOf" srcId="{45FB6176-E409-42D9-A76C-201E254678B4}" destId="{1789174C-C618-4BF4-A9A7-BBDB6BA0C460}" srcOrd="6" destOrd="0" presId="urn:microsoft.com/office/officeart/2005/8/layout/default#1"/>
    <dgm:cxn modelId="{0B113D92-6B8F-4C35-A27E-0BD1DBF7EB22}" type="presParOf" srcId="{45FB6176-E409-42D9-A76C-201E254678B4}" destId="{FC1AAAD3-8C34-42FA-863D-F61EEDD76D9E}" srcOrd="7" destOrd="0" presId="urn:microsoft.com/office/officeart/2005/8/layout/default#1"/>
    <dgm:cxn modelId="{961028F1-672D-431A-969D-0D0DCE0529C1}" type="presParOf" srcId="{45FB6176-E409-42D9-A76C-201E254678B4}" destId="{4D49631C-D66F-4E6B-AFA6-F1F7A7457657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14F6FA-590C-48F3-9C44-5E2766E69327}">
      <dsp:nvSpPr>
        <dsp:cNvPr id="0" name=""/>
        <dsp:cNvSpPr/>
      </dsp:nvSpPr>
      <dsp:spPr>
        <a:xfrm>
          <a:off x="0" y="401"/>
          <a:ext cx="876935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D688CE-07C5-44D4-8606-9B141A93AE4C}">
      <dsp:nvSpPr>
        <dsp:cNvPr id="0" name=""/>
        <dsp:cNvSpPr/>
      </dsp:nvSpPr>
      <dsp:spPr>
        <a:xfrm>
          <a:off x="0" y="401"/>
          <a:ext cx="8769350" cy="657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0" i="0" kern="1200" dirty="0"/>
            <a:t>Przeprowadzka, rozwód, wypadek, żałoba;</a:t>
          </a:r>
          <a:endParaRPr lang="en-US" sz="1900" kern="1200" dirty="0"/>
        </a:p>
      </dsp:txBody>
      <dsp:txXfrm>
        <a:off x="0" y="401"/>
        <a:ext cx="8769350" cy="657763"/>
      </dsp:txXfrm>
    </dsp:sp>
    <dsp:sp modelId="{EDAFC9D1-081B-4862-9903-E42C422E6EF8}">
      <dsp:nvSpPr>
        <dsp:cNvPr id="0" name=""/>
        <dsp:cNvSpPr/>
      </dsp:nvSpPr>
      <dsp:spPr>
        <a:xfrm>
          <a:off x="0" y="658165"/>
          <a:ext cx="876935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CC6AA9-B3F6-4161-98A6-E240097C68AF}">
      <dsp:nvSpPr>
        <dsp:cNvPr id="0" name=""/>
        <dsp:cNvSpPr/>
      </dsp:nvSpPr>
      <dsp:spPr>
        <a:xfrm>
          <a:off x="0" y="658165"/>
          <a:ext cx="8769350" cy="657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0" i="0" kern="1200" dirty="0"/>
            <a:t>Nagromadzony stres</a:t>
          </a:r>
          <a:r>
            <a:rPr lang="pl-PL" sz="1900" kern="1200" dirty="0"/>
            <a:t>;</a:t>
          </a:r>
          <a:endParaRPr lang="en-US" sz="1900" kern="1200" dirty="0"/>
        </a:p>
      </dsp:txBody>
      <dsp:txXfrm>
        <a:off x="0" y="658165"/>
        <a:ext cx="8769350" cy="657763"/>
      </dsp:txXfrm>
    </dsp:sp>
    <dsp:sp modelId="{8EC666BF-666F-47E8-BA4C-B9B5D9BF3995}">
      <dsp:nvSpPr>
        <dsp:cNvPr id="0" name=""/>
        <dsp:cNvSpPr/>
      </dsp:nvSpPr>
      <dsp:spPr>
        <a:xfrm>
          <a:off x="0" y="1315928"/>
          <a:ext cx="876935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D8A214-0A66-412D-A8C4-B932157EBCD0}">
      <dsp:nvSpPr>
        <dsp:cNvPr id="0" name=""/>
        <dsp:cNvSpPr/>
      </dsp:nvSpPr>
      <dsp:spPr>
        <a:xfrm>
          <a:off x="0" y="1315928"/>
          <a:ext cx="8769350" cy="657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0" i="0" kern="1200" dirty="0"/>
            <a:t>Traumatyczne zdarzenie;</a:t>
          </a:r>
          <a:endParaRPr lang="en-US" sz="1900" kern="1200" dirty="0"/>
        </a:p>
      </dsp:txBody>
      <dsp:txXfrm>
        <a:off x="0" y="1315928"/>
        <a:ext cx="8769350" cy="657763"/>
      </dsp:txXfrm>
    </dsp:sp>
    <dsp:sp modelId="{1F8A838F-3F6B-4DE7-B54D-FE13DCA989C2}">
      <dsp:nvSpPr>
        <dsp:cNvPr id="0" name=""/>
        <dsp:cNvSpPr/>
      </dsp:nvSpPr>
      <dsp:spPr>
        <a:xfrm>
          <a:off x="0" y="1973692"/>
          <a:ext cx="876935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2BB0DF-2E2B-4BFF-9B63-E81090DD2F7F}">
      <dsp:nvSpPr>
        <dsp:cNvPr id="0" name=""/>
        <dsp:cNvSpPr/>
      </dsp:nvSpPr>
      <dsp:spPr>
        <a:xfrm>
          <a:off x="0" y="1973692"/>
          <a:ext cx="8769350" cy="657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0" i="0" kern="1200" dirty="0"/>
            <a:t>Konflikty i lęki związane z celowością życia, wolnością, niezależnością</a:t>
          </a:r>
          <a:r>
            <a:rPr lang="pl-PL" sz="1900" kern="1200" dirty="0"/>
            <a:t>;</a:t>
          </a:r>
          <a:endParaRPr lang="en-US" sz="1900" kern="1200" dirty="0"/>
        </a:p>
      </dsp:txBody>
      <dsp:txXfrm>
        <a:off x="0" y="1973692"/>
        <a:ext cx="8769350" cy="657763"/>
      </dsp:txXfrm>
    </dsp:sp>
    <dsp:sp modelId="{4F2ABCD6-38A6-4DA9-A75D-3D4A024D40C0}">
      <dsp:nvSpPr>
        <dsp:cNvPr id="0" name=""/>
        <dsp:cNvSpPr/>
      </dsp:nvSpPr>
      <dsp:spPr>
        <a:xfrm>
          <a:off x="0" y="2631455"/>
          <a:ext cx="876935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16E86E-3C80-442F-9F28-2F160338D5D8}">
      <dsp:nvSpPr>
        <dsp:cNvPr id="0" name=""/>
        <dsp:cNvSpPr/>
      </dsp:nvSpPr>
      <dsp:spPr>
        <a:xfrm>
          <a:off x="0" y="2631455"/>
          <a:ext cx="8769350" cy="657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Niepowodzenia w relacjach rówieśniczych, hejt.</a:t>
          </a:r>
          <a:endParaRPr lang="en-US" sz="1900" kern="1200" dirty="0"/>
        </a:p>
      </dsp:txBody>
      <dsp:txXfrm>
        <a:off x="0" y="2631455"/>
        <a:ext cx="8769350" cy="6577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5570FB-C5A3-4414-8A3E-C991F7118BC3}">
      <dsp:nvSpPr>
        <dsp:cNvPr id="0" name=""/>
        <dsp:cNvSpPr/>
      </dsp:nvSpPr>
      <dsp:spPr>
        <a:xfrm>
          <a:off x="301056" y="445584"/>
          <a:ext cx="938232" cy="93823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F77800-06CD-4CE6-8BA8-5798E89E7BBE}">
      <dsp:nvSpPr>
        <dsp:cNvPr id="0" name=""/>
        <dsp:cNvSpPr/>
      </dsp:nvSpPr>
      <dsp:spPr>
        <a:xfrm>
          <a:off x="501008" y="645535"/>
          <a:ext cx="538330" cy="5383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99E533-086E-4A4B-AC94-D26CA42739DF}">
      <dsp:nvSpPr>
        <dsp:cNvPr id="0" name=""/>
        <dsp:cNvSpPr/>
      </dsp:nvSpPr>
      <dsp:spPr>
        <a:xfrm>
          <a:off x="1130" y="1676052"/>
          <a:ext cx="1538085" cy="1167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1200" b="0" i="0" kern="1200"/>
            <a:t>Zły nastrój, smutek, poczucie przeciążenia</a:t>
          </a:r>
          <a:endParaRPr lang="en-US" sz="1200" kern="1200" dirty="0"/>
        </a:p>
      </dsp:txBody>
      <dsp:txXfrm>
        <a:off x="1130" y="1676052"/>
        <a:ext cx="1538085" cy="1167984"/>
      </dsp:txXfrm>
    </dsp:sp>
    <dsp:sp modelId="{39FD5F8B-B7F8-48D9-9F02-04005B3C050D}">
      <dsp:nvSpPr>
        <dsp:cNvPr id="0" name=""/>
        <dsp:cNvSpPr/>
      </dsp:nvSpPr>
      <dsp:spPr>
        <a:xfrm>
          <a:off x="2108307" y="445584"/>
          <a:ext cx="938232" cy="93823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9D16CE-B9D5-420F-BC3F-F9849DD018A7}">
      <dsp:nvSpPr>
        <dsp:cNvPr id="0" name=""/>
        <dsp:cNvSpPr/>
      </dsp:nvSpPr>
      <dsp:spPr>
        <a:xfrm>
          <a:off x="2308258" y="645535"/>
          <a:ext cx="538330" cy="5383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ACD021-B02A-4ABC-85D6-089FE1266D4B}">
      <dsp:nvSpPr>
        <dsp:cNvPr id="0" name=""/>
        <dsp:cNvSpPr/>
      </dsp:nvSpPr>
      <dsp:spPr>
        <a:xfrm>
          <a:off x="1808381" y="1676052"/>
          <a:ext cx="1538085" cy="1167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1200" b="0" i="0" kern="1200"/>
            <a:t>Zaburzenia odżywiania</a:t>
          </a:r>
          <a:endParaRPr lang="en-US" sz="1200" kern="1200" dirty="0"/>
        </a:p>
      </dsp:txBody>
      <dsp:txXfrm>
        <a:off x="1808381" y="1676052"/>
        <a:ext cx="1538085" cy="1167984"/>
      </dsp:txXfrm>
    </dsp:sp>
    <dsp:sp modelId="{3CF88C95-ECA1-43C9-8C21-4CBEB47682CF}">
      <dsp:nvSpPr>
        <dsp:cNvPr id="0" name=""/>
        <dsp:cNvSpPr/>
      </dsp:nvSpPr>
      <dsp:spPr>
        <a:xfrm>
          <a:off x="3915558" y="445584"/>
          <a:ext cx="938232" cy="93823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95DA14-5BD4-4E98-9DE2-428144B1EE6E}">
      <dsp:nvSpPr>
        <dsp:cNvPr id="0" name=""/>
        <dsp:cNvSpPr/>
      </dsp:nvSpPr>
      <dsp:spPr>
        <a:xfrm>
          <a:off x="4115509" y="645535"/>
          <a:ext cx="538330" cy="53833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6D2DDF-DB3D-4F53-9F2A-B17086B204E2}">
      <dsp:nvSpPr>
        <dsp:cNvPr id="0" name=""/>
        <dsp:cNvSpPr/>
      </dsp:nvSpPr>
      <dsp:spPr>
        <a:xfrm>
          <a:off x="3615632" y="1676052"/>
          <a:ext cx="1538085" cy="1167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1200" b="0" i="0" kern="1200"/>
            <a:t>Bóle głowy, drżenie rąk, bóle w stawach, przyspieszone bicie serca</a:t>
          </a:r>
          <a:endParaRPr lang="en-US" sz="1200" kern="1200" dirty="0"/>
        </a:p>
      </dsp:txBody>
      <dsp:txXfrm>
        <a:off x="3615632" y="1676052"/>
        <a:ext cx="1538085" cy="1167984"/>
      </dsp:txXfrm>
    </dsp:sp>
    <dsp:sp modelId="{AF323318-9B1D-436D-9FFF-71A76CDFC529}">
      <dsp:nvSpPr>
        <dsp:cNvPr id="0" name=""/>
        <dsp:cNvSpPr/>
      </dsp:nvSpPr>
      <dsp:spPr>
        <a:xfrm>
          <a:off x="5722809" y="445584"/>
          <a:ext cx="938232" cy="93823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ED539-B1B6-4B36-BA77-0022E129DEB3}">
      <dsp:nvSpPr>
        <dsp:cNvPr id="0" name=""/>
        <dsp:cNvSpPr/>
      </dsp:nvSpPr>
      <dsp:spPr>
        <a:xfrm>
          <a:off x="5922760" y="645535"/>
          <a:ext cx="538330" cy="53833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909A10-E416-4B24-80F4-3FFC35B1B1CC}">
      <dsp:nvSpPr>
        <dsp:cNvPr id="0" name=""/>
        <dsp:cNvSpPr/>
      </dsp:nvSpPr>
      <dsp:spPr>
        <a:xfrm>
          <a:off x="5422883" y="1676052"/>
          <a:ext cx="1538085" cy="1167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1200" b="0" i="0" kern="1200"/>
            <a:t>Bezsenność lub ciągłe poczucie senności </a:t>
          </a:r>
          <a:br>
            <a:rPr lang="pl-PL" sz="1200" b="0" i="0" kern="1200"/>
          </a:br>
          <a:r>
            <a:rPr lang="pl-PL" sz="1200" b="0" i="0" kern="1200"/>
            <a:t>i wyczerpania</a:t>
          </a:r>
          <a:endParaRPr lang="en-US" sz="1200" kern="1200" dirty="0"/>
        </a:p>
      </dsp:txBody>
      <dsp:txXfrm>
        <a:off x="5422883" y="1676052"/>
        <a:ext cx="1538085" cy="1167984"/>
      </dsp:txXfrm>
    </dsp:sp>
    <dsp:sp modelId="{001EE489-B18C-4040-96C7-F03D88E1918B}">
      <dsp:nvSpPr>
        <dsp:cNvPr id="0" name=""/>
        <dsp:cNvSpPr/>
      </dsp:nvSpPr>
      <dsp:spPr>
        <a:xfrm>
          <a:off x="7530060" y="445584"/>
          <a:ext cx="938232" cy="93823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85800B-AAF9-4569-A549-A25CD72CA3AF}">
      <dsp:nvSpPr>
        <dsp:cNvPr id="0" name=""/>
        <dsp:cNvSpPr/>
      </dsp:nvSpPr>
      <dsp:spPr>
        <a:xfrm>
          <a:off x="7730011" y="645535"/>
          <a:ext cx="538330" cy="53833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3F738C-1375-4015-B39A-85D52A5212CC}">
      <dsp:nvSpPr>
        <dsp:cNvPr id="0" name=""/>
        <dsp:cNvSpPr/>
      </dsp:nvSpPr>
      <dsp:spPr>
        <a:xfrm>
          <a:off x="7230133" y="1676052"/>
          <a:ext cx="1538085" cy="1167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1200" b="0" i="0" kern="1200"/>
            <a:t>Depresja, lęk, dezorientacja, myśli samobójcze </a:t>
          </a:r>
          <a:br>
            <a:rPr lang="pl-PL" sz="1200" b="0" i="0" kern="1200"/>
          </a:br>
          <a:r>
            <a:rPr lang="pl-PL" sz="1200" b="0" i="0" kern="1200"/>
            <a:t>i zachowania agresywne</a:t>
          </a:r>
          <a:endParaRPr lang="en-US" sz="1200" kern="1200" dirty="0"/>
        </a:p>
      </dsp:txBody>
      <dsp:txXfrm>
        <a:off x="7230133" y="1676052"/>
        <a:ext cx="1538085" cy="11679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87B0A7-62C5-4DF3-90A4-8E6CF1D239DE}">
      <dsp:nvSpPr>
        <dsp:cNvPr id="0" name=""/>
        <dsp:cNvSpPr/>
      </dsp:nvSpPr>
      <dsp:spPr>
        <a:xfrm>
          <a:off x="0" y="2213"/>
          <a:ext cx="5595259" cy="112912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i="0" kern="1200" baseline="0" dirty="0"/>
            <a:t>Bezpieczna więź</a:t>
          </a:r>
          <a:r>
            <a:rPr lang="pl-PL" sz="1600" b="0" i="0" kern="1200" baseline="0" dirty="0"/>
            <a:t> – budowanie zaufania i poczucia bezpieczeństwa.</a:t>
          </a:r>
          <a:endParaRPr lang="en-US" sz="1600" kern="1200" dirty="0"/>
        </a:p>
      </dsp:txBody>
      <dsp:txXfrm>
        <a:off x="55119" y="57332"/>
        <a:ext cx="5485021" cy="1018889"/>
      </dsp:txXfrm>
    </dsp:sp>
    <dsp:sp modelId="{4D843B1B-D7E8-4045-BB3A-CBD9DE71A7CB}">
      <dsp:nvSpPr>
        <dsp:cNvPr id="0" name=""/>
        <dsp:cNvSpPr/>
      </dsp:nvSpPr>
      <dsp:spPr>
        <a:xfrm>
          <a:off x="0" y="1143392"/>
          <a:ext cx="5595259" cy="112912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i="0" kern="1200" baseline="0" dirty="0"/>
            <a:t>Modelowanie emocji</a:t>
          </a:r>
          <a:r>
            <a:rPr lang="pl-PL" sz="1600" b="0" i="0" kern="1200" baseline="0" dirty="0"/>
            <a:t> – dzieci uczą się przez obserwację. Jeśli rodzic radzi sobie z emocjami w sposób spokojny i otwarty, dziecko robi to samo.</a:t>
          </a:r>
          <a:endParaRPr lang="en-US" sz="1600" kern="1200" dirty="0"/>
        </a:p>
      </dsp:txBody>
      <dsp:txXfrm>
        <a:off x="55119" y="1198511"/>
        <a:ext cx="5485021" cy="1018889"/>
      </dsp:txXfrm>
    </dsp:sp>
    <dsp:sp modelId="{0A9AFC17-35C2-4BEE-A3B3-2F03C59F8FB1}">
      <dsp:nvSpPr>
        <dsp:cNvPr id="0" name=""/>
        <dsp:cNvSpPr/>
      </dsp:nvSpPr>
      <dsp:spPr>
        <a:xfrm>
          <a:off x="0" y="2284572"/>
          <a:ext cx="5595259" cy="112912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i="0" kern="1200" baseline="0" dirty="0"/>
            <a:t>Otwartość na rozmowę</a:t>
          </a:r>
          <a:r>
            <a:rPr lang="pl-PL" sz="1600" b="0" i="0" kern="1200" baseline="0" dirty="0"/>
            <a:t> – zachęcanie do wyrażania emocji bez oceniania.</a:t>
          </a:r>
          <a:endParaRPr lang="en-US" sz="1600" kern="1200" dirty="0"/>
        </a:p>
      </dsp:txBody>
      <dsp:txXfrm>
        <a:off x="55119" y="2339691"/>
        <a:ext cx="5485021" cy="1018889"/>
      </dsp:txXfrm>
    </dsp:sp>
    <dsp:sp modelId="{9859116B-8E3A-496E-B3D4-C488DACE44EE}">
      <dsp:nvSpPr>
        <dsp:cNvPr id="0" name=""/>
        <dsp:cNvSpPr/>
      </dsp:nvSpPr>
      <dsp:spPr>
        <a:xfrm>
          <a:off x="0" y="3425751"/>
          <a:ext cx="5595259" cy="112912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i="0" kern="1200" baseline="0" dirty="0"/>
            <a:t>Uważność i empatia</a:t>
          </a:r>
          <a:r>
            <a:rPr lang="pl-PL" sz="1600" b="0" i="0" kern="1200" baseline="0" dirty="0"/>
            <a:t> – zauważanie sygnałów niewerbalnych, reagowanie z czułością.</a:t>
          </a:r>
          <a:endParaRPr lang="en-US" sz="1600" kern="1200" dirty="0"/>
        </a:p>
      </dsp:txBody>
      <dsp:txXfrm>
        <a:off x="55119" y="3480870"/>
        <a:ext cx="5485021" cy="1018889"/>
      </dsp:txXfrm>
    </dsp:sp>
    <dsp:sp modelId="{54151CB5-BD0C-4D03-B593-9E7BEB060E0B}">
      <dsp:nvSpPr>
        <dsp:cNvPr id="0" name=""/>
        <dsp:cNvSpPr/>
      </dsp:nvSpPr>
      <dsp:spPr>
        <a:xfrm>
          <a:off x="0" y="4566931"/>
          <a:ext cx="5595259" cy="112912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i="0" kern="1200" baseline="0" dirty="0"/>
            <a:t>Wyznaczanie granic</a:t>
          </a:r>
          <a:r>
            <a:rPr lang="pl-PL" sz="1600" b="0" i="0" kern="1200" baseline="0" dirty="0"/>
            <a:t> – spokojne i konsekwentne reagowanie pomaga dziecku czuć się bezpiecznie.</a:t>
          </a:r>
          <a:endParaRPr lang="en-US" sz="1600" kern="1200" dirty="0"/>
        </a:p>
      </dsp:txBody>
      <dsp:txXfrm>
        <a:off x="55119" y="4622050"/>
        <a:ext cx="5485021" cy="1018889"/>
      </dsp:txXfrm>
    </dsp:sp>
    <dsp:sp modelId="{3574E811-A7EF-4FF8-9676-2DCC52912F5D}">
      <dsp:nvSpPr>
        <dsp:cNvPr id="0" name=""/>
        <dsp:cNvSpPr/>
      </dsp:nvSpPr>
      <dsp:spPr>
        <a:xfrm>
          <a:off x="0" y="5708110"/>
          <a:ext cx="5595259" cy="112912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i="0" kern="1200" baseline="0" dirty="0"/>
            <a:t>Współpraca ze szkołą</a:t>
          </a:r>
          <a:r>
            <a:rPr lang="pl-PL" sz="1600" b="0" i="0" kern="1200" baseline="0" dirty="0"/>
            <a:t> – reagowanie na sygnały wychowawców i specjalistów.</a:t>
          </a:r>
          <a:endParaRPr lang="en-US" sz="1600" kern="1200" dirty="0"/>
        </a:p>
      </dsp:txBody>
      <dsp:txXfrm>
        <a:off x="55119" y="5763229"/>
        <a:ext cx="5485021" cy="10188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D0FAD0-60AA-406B-A82F-3DB85947B245}">
      <dsp:nvSpPr>
        <dsp:cNvPr id="0" name=""/>
        <dsp:cNvSpPr/>
      </dsp:nvSpPr>
      <dsp:spPr>
        <a:xfrm>
          <a:off x="0" y="17234"/>
          <a:ext cx="2597745" cy="15586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kern="1200" baseline="0"/>
            <a:t>Brak umiejętności wyrażania emocji.</a:t>
          </a:r>
          <a:endParaRPr lang="en-US" sz="1600" kern="1200"/>
        </a:p>
      </dsp:txBody>
      <dsp:txXfrm>
        <a:off x="0" y="17234"/>
        <a:ext cx="2597745" cy="1558647"/>
      </dsp:txXfrm>
    </dsp:sp>
    <dsp:sp modelId="{E55731DE-D3F4-4D3A-942D-1629531526F0}">
      <dsp:nvSpPr>
        <dsp:cNvPr id="0" name=""/>
        <dsp:cNvSpPr/>
      </dsp:nvSpPr>
      <dsp:spPr>
        <a:xfrm>
          <a:off x="2857519" y="17234"/>
          <a:ext cx="2597745" cy="15586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kern="1200" baseline="0"/>
            <a:t>Presja rówieśnicza – potrzeba przynależności lub dominacji.</a:t>
          </a:r>
          <a:endParaRPr lang="en-US" sz="1600" kern="1200"/>
        </a:p>
      </dsp:txBody>
      <dsp:txXfrm>
        <a:off x="2857519" y="17234"/>
        <a:ext cx="2597745" cy="1558647"/>
      </dsp:txXfrm>
    </dsp:sp>
    <dsp:sp modelId="{18B0DE1A-CB34-4F3E-8FAD-337E92612BB2}">
      <dsp:nvSpPr>
        <dsp:cNvPr id="0" name=""/>
        <dsp:cNvSpPr/>
      </dsp:nvSpPr>
      <dsp:spPr>
        <a:xfrm>
          <a:off x="5715039" y="17234"/>
          <a:ext cx="2597745" cy="15586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kern="1200" baseline="0" dirty="0"/>
            <a:t>Wzorce z mediów, domu lub środowiska.</a:t>
          </a:r>
          <a:endParaRPr lang="en-US" sz="1600" kern="1200" dirty="0"/>
        </a:p>
      </dsp:txBody>
      <dsp:txXfrm>
        <a:off x="5715039" y="17234"/>
        <a:ext cx="2597745" cy="1558647"/>
      </dsp:txXfrm>
    </dsp:sp>
    <dsp:sp modelId="{1789174C-C618-4BF4-A9A7-BBDB6BA0C460}">
      <dsp:nvSpPr>
        <dsp:cNvPr id="0" name=""/>
        <dsp:cNvSpPr/>
      </dsp:nvSpPr>
      <dsp:spPr>
        <a:xfrm>
          <a:off x="1428759" y="1835655"/>
          <a:ext cx="2597745" cy="15586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kern="1200" baseline="0"/>
            <a:t>Anonimowość w Internecie, brak konsekwencji.</a:t>
          </a:r>
          <a:endParaRPr lang="en-US" sz="1600" kern="1200"/>
        </a:p>
      </dsp:txBody>
      <dsp:txXfrm>
        <a:off x="1428759" y="1835655"/>
        <a:ext cx="2597745" cy="1558647"/>
      </dsp:txXfrm>
    </dsp:sp>
    <dsp:sp modelId="{4D49631C-D66F-4E6B-AFA6-F1F7A7457657}">
      <dsp:nvSpPr>
        <dsp:cNvPr id="0" name=""/>
        <dsp:cNvSpPr/>
      </dsp:nvSpPr>
      <dsp:spPr>
        <a:xfrm>
          <a:off x="4286279" y="1835655"/>
          <a:ext cx="2597745" cy="15586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kern="1200" baseline="0"/>
            <a:t>Niska samoocena – atakują, by poczuć się lepiej.</a:t>
          </a:r>
          <a:endParaRPr lang="en-US" sz="1600" kern="1200"/>
        </a:p>
      </dsp:txBody>
      <dsp:txXfrm>
        <a:off x="4286279" y="1835655"/>
        <a:ext cx="2597745" cy="15586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xmlns="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xmlns="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xmlns="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xmlns="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xmlns="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xmlns="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802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47714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69140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79428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xmlns="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xmlns="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xmlns="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xmlns="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xmlns="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xmlns="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xmlns="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xmlns="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xmlns="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xmlns="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xmlns="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xmlns="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xmlns="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pPr/>
              <a:t>4/27/2025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6603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1060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xmlns="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78434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7240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72441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5437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xmlns="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xmlns="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xmlns="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0297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07625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26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xmlns="" id="{0DBF1ABE-8590-450D-BB49-BDDCCF3EEA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92F1138-1DF4-6445-2BE9-A3731CB28A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0531" y="1346268"/>
            <a:ext cx="5274860" cy="3066706"/>
          </a:xfrm>
        </p:spPr>
        <p:txBody>
          <a:bodyPr anchor="b">
            <a:normAutofit/>
          </a:bodyPr>
          <a:lstStyle/>
          <a:p>
            <a:r>
              <a:rPr lang="pl-PL" dirty="0"/>
              <a:t>Dziecko w kryzysie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9C5D8B3E-9838-AEFA-397B-4B4DAB5A2B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1212" y="4412974"/>
            <a:ext cx="4524024" cy="1576188"/>
          </a:xfrm>
        </p:spPr>
        <p:txBody>
          <a:bodyPr anchor="t">
            <a:normAutofit/>
          </a:bodyPr>
          <a:lstStyle/>
          <a:p>
            <a:r>
              <a:rPr lang="pl-PL" dirty="0"/>
              <a:t>Co zrobić i gdzie szukać pomocy?</a:t>
            </a:r>
          </a:p>
        </p:txBody>
      </p:sp>
      <p:sp>
        <p:nvSpPr>
          <p:cNvPr id="17" name="Freeform: Shape 10">
            <a:extLst>
              <a:ext uri="{FF2B5EF4-FFF2-40B4-BE49-F238E27FC236}">
                <a16:creationId xmlns:a16="http://schemas.microsoft.com/office/drawing/2014/main" xmlns="" id="{C7D887A3-61AD-4674-BC53-8DFA8CF7B4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6986049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: Shape 12">
            <a:extLst>
              <a:ext uri="{FF2B5EF4-FFF2-40B4-BE49-F238E27FC236}">
                <a16:creationId xmlns:a16="http://schemas.microsoft.com/office/drawing/2014/main" xmlns="" id="{479F0FB3-8461-462D-84A2-53106FBF4E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655348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xmlns="" id="{11E3C311-4E8A-45D9-97BF-07F5FD3469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6758825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19" name="Picture 3">
            <a:extLst>
              <a:ext uri="{FF2B5EF4-FFF2-40B4-BE49-F238E27FC236}">
                <a16:creationId xmlns:a16="http://schemas.microsoft.com/office/drawing/2014/main" xmlns="" id="{4424CCC7-5EE0-348A-6A91-2F77C43CF22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0404" r="29829" b="1"/>
          <a:stretch/>
        </p:blipFill>
        <p:spPr>
          <a:xfrm>
            <a:off x="7187979" y="10"/>
            <a:ext cx="5004021" cy="6857990"/>
          </a:xfrm>
          <a:custGeom>
            <a:avLst/>
            <a:gdLst/>
            <a:ahLst/>
            <a:cxnLst/>
            <a:rect l="l" t="t" r="r" b="b"/>
            <a:pathLst>
              <a:path w="4901771" h="6858000">
                <a:moveTo>
                  <a:pt x="1623023" y="0"/>
                </a:moveTo>
                <a:lnTo>
                  <a:pt x="2716256" y="0"/>
                </a:lnTo>
                <a:lnTo>
                  <a:pt x="3496422" y="0"/>
                </a:lnTo>
                <a:lnTo>
                  <a:pt x="4544484" y="0"/>
                </a:lnTo>
                <a:lnTo>
                  <a:pt x="4710787" y="0"/>
                </a:lnTo>
                <a:lnTo>
                  <a:pt x="4901771" y="0"/>
                </a:lnTo>
                <a:lnTo>
                  <a:pt x="4901771" y="6858000"/>
                </a:lnTo>
                <a:lnTo>
                  <a:pt x="4710787" y="6858000"/>
                </a:lnTo>
                <a:lnTo>
                  <a:pt x="4544484" y="6858000"/>
                </a:lnTo>
                <a:lnTo>
                  <a:pt x="3496422" y="6858000"/>
                </a:lnTo>
                <a:lnTo>
                  <a:pt x="2716256" y="6858000"/>
                </a:lnTo>
                <a:lnTo>
                  <a:pt x="2502754" y="6858000"/>
                </a:lnTo>
                <a:lnTo>
                  <a:pt x="2390998" y="6780599"/>
                </a:lnTo>
                <a:cubicBezTo>
                  <a:pt x="2217180" y="6653108"/>
                  <a:pt x="2046553" y="6515397"/>
                  <a:pt x="1874350" y="6374814"/>
                </a:cubicBezTo>
                <a:cubicBezTo>
                  <a:pt x="928725" y="5602839"/>
                  <a:pt x="0" y="4969131"/>
                  <a:pt x="0" y="3621656"/>
                </a:cubicBezTo>
                <a:cubicBezTo>
                  <a:pt x="0" y="2093192"/>
                  <a:pt x="573736" y="754641"/>
                  <a:pt x="1600899" y="14997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xmlns="" val="1432655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xmlns="" id="{AC14302F-E955-47D0-A56B-D1D1A6953B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473" y="-9274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DC310F6C-D8CB-4984-9F9B-BA18C17192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812079" y="1033741"/>
            <a:ext cx="4908132" cy="4613915"/>
            <a:chOff x="659679" y="950330"/>
            <a:chExt cx="4908132" cy="4613915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6750E550-BE93-4743-8659-1531F86CB6C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>
              <a:off x="816216" y="1107426"/>
              <a:ext cx="4619072" cy="4342182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BE626DC7-F0FE-49A7-AA4C-A8DB1F7EBA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>
              <a:off x="864593" y="1253260"/>
              <a:ext cx="4488025" cy="4074679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1EBB781F-78E5-4C66-811C-9FF8B5D501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21300000" flipH="1">
              <a:off x="659679" y="950330"/>
              <a:ext cx="4908132" cy="4613915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7833C90-0D97-95A3-918E-F6CCBC070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2094" y="1894912"/>
            <a:ext cx="3312116" cy="2934031"/>
          </a:xfrm>
        </p:spPr>
        <p:txBody>
          <a:bodyPr anchor="ctr">
            <a:normAutofit/>
          </a:bodyPr>
          <a:lstStyle/>
          <a:p>
            <a:pPr algn="ctr"/>
            <a:r>
              <a:rPr lang="pl-PL" dirty="0"/>
              <a:t>ROLA RODZICÓW</a:t>
            </a:r>
          </a:p>
        </p:txBody>
      </p:sp>
      <p:graphicFrame>
        <p:nvGraphicFramePr>
          <p:cNvPr id="16" name="Rectangle 1">
            <a:extLst>
              <a:ext uri="{FF2B5EF4-FFF2-40B4-BE49-F238E27FC236}">
                <a16:creationId xmlns:a16="http://schemas.microsoft.com/office/drawing/2014/main" xmlns="" id="{E6C3C707-907D-4C8A-9907-57BB4BA6D9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22909323"/>
              </p:ext>
            </p:extLst>
          </p:nvPr>
        </p:nvGraphicFramePr>
        <p:xfrm>
          <a:off x="6095998" y="9275"/>
          <a:ext cx="5595259" cy="68394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22779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xmlns="" id="{49BB7E9A-6937-4BF0-9F51-A20F197B55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xmlns="" id="{E0939753-89D7-48A8-8441-B9FF25CE8A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504167" y="0"/>
            <a:ext cx="5687681" cy="5708856"/>
          </a:xfrm>
          <a:custGeom>
            <a:avLst/>
            <a:gdLst>
              <a:gd name="connsiteX0" fmla="*/ 2787282 w 5687681"/>
              <a:gd name="connsiteY0" fmla="*/ 0 h 5708856"/>
              <a:gd name="connsiteX1" fmla="*/ 3988996 w 5687681"/>
              <a:gd name="connsiteY1" fmla="*/ 0 h 5708856"/>
              <a:gd name="connsiteX2" fmla="*/ 4236253 w 5687681"/>
              <a:gd name="connsiteY2" fmla="*/ 68070 h 5708856"/>
              <a:gd name="connsiteX3" fmla="*/ 4483543 w 5687681"/>
              <a:gd name="connsiteY3" fmla="*/ 168573 h 5708856"/>
              <a:gd name="connsiteX4" fmla="*/ 5265611 w 5687681"/>
              <a:gd name="connsiteY4" fmla="*/ 790441 h 5708856"/>
              <a:gd name="connsiteX5" fmla="*/ 5682608 w 5687681"/>
              <a:gd name="connsiteY5" fmla="*/ 1499885 h 5708856"/>
              <a:gd name="connsiteX6" fmla="*/ 5687681 w 5687681"/>
              <a:gd name="connsiteY6" fmla="*/ 1513862 h 5708856"/>
              <a:gd name="connsiteX7" fmla="*/ 5687681 w 5687681"/>
              <a:gd name="connsiteY7" fmla="*/ 3841322 h 5708856"/>
              <a:gd name="connsiteX8" fmla="*/ 5651147 w 5687681"/>
              <a:gd name="connsiteY8" fmla="*/ 3896489 h 5708856"/>
              <a:gd name="connsiteX9" fmla="*/ 4734255 w 5687681"/>
              <a:gd name="connsiteY9" fmla="*/ 4737639 h 5708856"/>
              <a:gd name="connsiteX10" fmla="*/ 4532663 w 5687681"/>
              <a:gd name="connsiteY10" fmla="*/ 4898543 h 5708856"/>
              <a:gd name="connsiteX11" fmla="*/ 2876165 w 5687681"/>
              <a:gd name="connsiteY11" fmla="*/ 5708856 h 5708856"/>
              <a:gd name="connsiteX12" fmla="*/ 694066 w 5687681"/>
              <a:gd name="connsiteY12" fmla="*/ 4391717 h 5708856"/>
              <a:gd name="connsiteX13" fmla="*/ 461517 w 5687681"/>
              <a:gd name="connsiteY13" fmla="*/ 4054756 h 5708856"/>
              <a:gd name="connsiteX14" fmla="*/ 0 w 5687681"/>
              <a:gd name="connsiteY14" fmla="*/ 2993139 h 5708856"/>
              <a:gd name="connsiteX15" fmla="*/ 278855 w 5687681"/>
              <a:gd name="connsiteY15" fmla="*/ 1849819 h 5708856"/>
              <a:gd name="connsiteX16" fmla="*/ 1047879 w 5687681"/>
              <a:gd name="connsiteY16" fmla="*/ 867400 h 5708856"/>
              <a:gd name="connsiteX17" fmla="*/ 2159714 w 5687681"/>
              <a:gd name="connsiteY17" fmla="*/ 186098 h 5708856"/>
              <a:gd name="connsiteX18" fmla="*/ 2785137 w 5687681"/>
              <a:gd name="connsiteY18" fmla="*/ 372 h 570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687681" h="5708856">
                <a:moveTo>
                  <a:pt x="2787282" y="0"/>
                </a:moveTo>
                <a:lnTo>
                  <a:pt x="3988996" y="0"/>
                </a:lnTo>
                <a:lnTo>
                  <a:pt x="4236253" y="68070"/>
                </a:lnTo>
                <a:cubicBezTo>
                  <a:pt x="4321147" y="96843"/>
                  <a:pt x="4403628" y="130356"/>
                  <a:pt x="4483543" y="168573"/>
                </a:cubicBezTo>
                <a:cubicBezTo>
                  <a:pt x="4783119" y="311949"/>
                  <a:pt x="5046239" y="521215"/>
                  <a:pt x="5265611" y="790441"/>
                </a:cubicBezTo>
                <a:cubicBezTo>
                  <a:pt x="5433740" y="996857"/>
                  <a:pt x="5573537" y="1235870"/>
                  <a:pt x="5682608" y="1499885"/>
                </a:cubicBezTo>
                <a:lnTo>
                  <a:pt x="5687681" y="1513862"/>
                </a:lnTo>
                <a:lnTo>
                  <a:pt x="5687681" y="3841322"/>
                </a:lnTo>
                <a:lnTo>
                  <a:pt x="5651147" y="3896489"/>
                </a:lnTo>
                <a:cubicBezTo>
                  <a:pt x="5427171" y="4186934"/>
                  <a:pt x="5090625" y="4454446"/>
                  <a:pt x="4734255" y="4737639"/>
                </a:cubicBezTo>
                <a:cubicBezTo>
                  <a:pt x="4668506" y="4789825"/>
                  <a:pt x="4600584" y="4843856"/>
                  <a:pt x="4532663" y="4898543"/>
                </a:cubicBezTo>
                <a:cubicBezTo>
                  <a:pt x="3924681" y="5387974"/>
                  <a:pt x="3480945" y="5708856"/>
                  <a:pt x="2876165" y="5708856"/>
                </a:cubicBezTo>
                <a:cubicBezTo>
                  <a:pt x="1954665" y="5708856"/>
                  <a:pt x="1302047" y="5314966"/>
                  <a:pt x="694066" y="4391717"/>
                </a:cubicBezTo>
                <a:cubicBezTo>
                  <a:pt x="614503" y="4270875"/>
                  <a:pt x="536731" y="4160972"/>
                  <a:pt x="461517" y="4054756"/>
                </a:cubicBezTo>
                <a:cubicBezTo>
                  <a:pt x="149788" y="3614348"/>
                  <a:pt x="0" y="3385316"/>
                  <a:pt x="0" y="2993139"/>
                </a:cubicBezTo>
                <a:cubicBezTo>
                  <a:pt x="0" y="2603731"/>
                  <a:pt x="93889" y="2219065"/>
                  <a:pt x="278855" y="1849819"/>
                </a:cubicBezTo>
                <a:cubicBezTo>
                  <a:pt x="459854" y="1488610"/>
                  <a:pt x="718625" y="1157977"/>
                  <a:pt x="1047879" y="867400"/>
                </a:cubicBezTo>
                <a:cubicBezTo>
                  <a:pt x="1371504" y="581701"/>
                  <a:pt x="1755887" y="346080"/>
                  <a:pt x="2159714" y="186098"/>
                </a:cubicBezTo>
                <a:cubicBezTo>
                  <a:pt x="2367064" y="103803"/>
                  <a:pt x="2576044" y="41801"/>
                  <a:pt x="2785137" y="372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xmlns="" id="{9F5CCFC5-858F-4B45-9B10-D49DD0280D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325450" y="0"/>
            <a:ext cx="5866550" cy="5788550"/>
          </a:xfrm>
          <a:custGeom>
            <a:avLst/>
            <a:gdLst>
              <a:gd name="connsiteX0" fmla="*/ 2331396 w 5798121"/>
              <a:gd name="connsiteY0" fmla="*/ 0 h 5788550"/>
              <a:gd name="connsiteX1" fmla="*/ 4658651 w 5798121"/>
              <a:gd name="connsiteY1" fmla="*/ 0 h 5788550"/>
              <a:gd name="connsiteX2" fmla="*/ 4682835 w 5798121"/>
              <a:gd name="connsiteY2" fmla="*/ 9816 h 5788550"/>
              <a:gd name="connsiteX3" fmla="*/ 5499667 w 5798121"/>
              <a:gd name="connsiteY3" fmla="*/ 658449 h 5788550"/>
              <a:gd name="connsiteX4" fmla="*/ 5665313 w 5798121"/>
              <a:gd name="connsiteY4" fmla="*/ 884789 h 5788550"/>
              <a:gd name="connsiteX5" fmla="*/ 5798121 w 5798121"/>
              <a:gd name="connsiteY5" fmla="*/ 1110681 h 5788550"/>
              <a:gd name="connsiteX6" fmla="*/ 5798121 w 5798121"/>
              <a:gd name="connsiteY6" fmla="*/ 4016954 h 5788550"/>
              <a:gd name="connsiteX7" fmla="*/ 5706359 w 5798121"/>
              <a:gd name="connsiteY7" fmla="*/ 4121532 h 5788550"/>
              <a:gd name="connsiteX8" fmla="*/ 4944692 w 5798121"/>
              <a:gd name="connsiteY8" fmla="*/ 4775532 h 5788550"/>
              <a:gd name="connsiteX9" fmla="*/ 4734137 w 5798121"/>
              <a:gd name="connsiteY9" fmla="*/ 4943362 h 5788550"/>
              <a:gd name="connsiteX10" fmla="*/ 3004009 w 5798121"/>
              <a:gd name="connsiteY10" fmla="*/ 5788550 h 5788550"/>
              <a:gd name="connsiteX11" fmla="*/ 724917 w 5798121"/>
              <a:gd name="connsiteY11" fmla="*/ 4414722 h 5788550"/>
              <a:gd name="connsiteX12" fmla="*/ 482031 w 5798121"/>
              <a:gd name="connsiteY12" fmla="*/ 4063258 h 5788550"/>
              <a:gd name="connsiteX13" fmla="*/ 0 w 5798121"/>
              <a:gd name="connsiteY13" fmla="*/ 2955950 h 5788550"/>
              <a:gd name="connsiteX14" fmla="*/ 291250 w 5798121"/>
              <a:gd name="connsiteY14" fmla="*/ 1763422 h 5788550"/>
              <a:gd name="connsiteX15" fmla="*/ 1094457 w 5798121"/>
              <a:gd name="connsiteY15" fmla="*/ 738720 h 5788550"/>
              <a:gd name="connsiteX16" fmla="*/ 2255713 w 5798121"/>
              <a:gd name="connsiteY16" fmla="*/ 28095 h 5788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798121" h="5788550">
                <a:moveTo>
                  <a:pt x="2331396" y="0"/>
                </a:moveTo>
                <a:lnTo>
                  <a:pt x="4658651" y="0"/>
                </a:lnTo>
                <a:lnTo>
                  <a:pt x="4682835" y="9816"/>
                </a:lnTo>
                <a:cubicBezTo>
                  <a:pt x="4995727" y="159362"/>
                  <a:pt x="5270543" y="377635"/>
                  <a:pt x="5499667" y="658449"/>
                </a:cubicBezTo>
                <a:cubicBezTo>
                  <a:pt x="5558201" y="730215"/>
                  <a:pt x="5613447" y="805760"/>
                  <a:pt x="5665313" y="884789"/>
                </a:cubicBezTo>
                <a:lnTo>
                  <a:pt x="5798121" y="1110681"/>
                </a:lnTo>
                <a:lnTo>
                  <a:pt x="5798121" y="4016954"/>
                </a:lnTo>
                <a:lnTo>
                  <a:pt x="5706359" y="4121532"/>
                </a:lnTo>
                <a:cubicBezTo>
                  <a:pt x="5491360" y="4341659"/>
                  <a:pt x="5223849" y="4553996"/>
                  <a:pt x="4944692" y="4775532"/>
                </a:cubicBezTo>
                <a:cubicBezTo>
                  <a:pt x="4876021" y="4829964"/>
                  <a:pt x="4805079" y="4886320"/>
                  <a:pt x="4734137" y="4943362"/>
                </a:cubicBezTo>
                <a:cubicBezTo>
                  <a:pt x="4099133" y="5453857"/>
                  <a:pt x="3635672" y="5788550"/>
                  <a:pt x="3004009" y="5788550"/>
                </a:cubicBezTo>
                <a:cubicBezTo>
                  <a:pt x="2041550" y="5788550"/>
                  <a:pt x="1359922" y="5377707"/>
                  <a:pt x="724917" y="4414722"/>
                </a:cubicBezTo>
                <a:cubicBezTo>
                  <a:pt x="641818" y="4288679"/>
                  <a:pt x="560588" y="4174046"/>
                  <a:pt x="482031" y="4063258"/>
                </a:cubicBezTo>
                <a:cubicBezTo>
                  <a:pt x="156446" y="3603895"/>
                  <a:pt x="0" y="3365006"/>
                  <a:pt x="0" y="2955950"/>
                </a:cubicBezTo>
                <a:cubicBezTo>
                  <a:pt x="0" y="2549782"/>
                  <a:pt x="98062" y="2148559"/>
                  <a:pt x="291250" y="1763422"/>
                </a:cubicBezTo>
                <a:cubicBezTo>
                  <a:pt x="480295" y="1386666"/>
                  <a:pt x="750568" y="1041802"/>
                  <a:pt x="1094457" y="738720"/>
                </a:cubicBezTo>
                <a:cubicBezTo>
                  <a:pt x="1432467" y="440725"/>
                  <a:pt x="1833935" y="194963"/>
                  <a:pt x="2255713" y="28095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F1B0792-EB43-E5F7-C2F5-426050E33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42912"/>
            <a:ext cx="5411050" cy="1822123"/>
          </a:xfrm>
        </p:spPr>
        <p:txBody>
          <a:bodyPr anchor="b">
            <a:normAutofit/>
          </a:bodyPr>
          <a:lstStyle/>
          <a:p>
            <a:r>
              <a:rPr lang="pl-PL" dirty="0"/>
              <a:t>Współpraca: klucz do sukcesu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3CD75D5-6248-0485-E0CE-27E969105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496720"/>
            <a:ext cx="5181599" cy="3467518"/>
          </a:xfrm>
        </p:spPr>
        <p:txBody>
          <a:bodyPr anchor="t">
            <a:normAutofit/>
          </a:bodyPr>
          <a:lstStyle/>
          <a:p>
            <a:r>
              <a:rPr lang="pl-PL" dirty="0"/>
              <a:t>Rozwój emocjonalny dziecka najlepiej wspiera </a:t>
            </a:r>
            <a:r>
              <a:rPr lang="pl-PL" b="1" dirty="0"/>
              <a:t>spójne działanie rodziny i szkoły</a:t>
            </a:r>
            <a:r>
              <a:rPr lang="pl-PL" dirty="0"/>
              <a:t>. Gdy dziecko widzi, że dorośli są zgodni, wspierający i otwarci, czuje się bezpieczne – a to jest fundamentem jego zdrowia emocjonalnego.</a:t>
            </a: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xmlns="" id="{2348ECDC-D455-4B71-90F6-2ECC12B798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623734" y="0"/>
            <a:ext cx="5568114" cy="5577748"/>
          </a:xfrm>
          <a:custGeom>
            <a:avLst/>
            <a:gdLst>
              <a:gd name="connsiteX0" fmla="*/ 2959946 w 5568114"/>
              <a:gd name="connsiteY0" fmla="*/ 0 h 5577748"/>
              <a:gd name="connsiteX1" fmla="*/ 3614224 w 5568114"/>
              <a:gd name="connsiteY1" fmla="*/ 0 h 5577748"/>
              <a:gd name="connsiteX2" fmla="*/ 3844432 w 5568114"/>
              <a:gd name="connsiteY2" fmla="*/ 36392 h 5577748"/>
              <a:gd name="connsiteX3" fmla="*/ 4336826 w 5568114"/>
              <a:gd name="connsiteY3" fmla="*/ 203778 h 5577748"/>
              <a:gd name="connsiteX4" fmla="*/ 5093304 w 5568114"/>
              <a:gd name="connsiteY4" fmla="*/ 806978 h 5577748"/>
              <a:gd name="connsiteX5" fmla="*/ 5496656 w 5568114"/>
              <a:gd name="connsiteY5" fmla="*/ 1495125 h 5577748"/>
              <a:gd name="connsiteX6" fmla="*/ 5568114 w 5568114"/>
              <a:gd name="connsiteY6" fmla="*/ 1692569 h 5577748"/>
              <a:gd name="connsiteX7" fmla="*/ 5568114 w 5568114"/>
              <a:gd name="connsiteY7" fmla="*/ 3665503 h 5577748"/>
              <a:gd name="connsiteX8" fmla="*/ 5466225 w 5568114"/>
              <a:gd name="connsiteY8" fmla="*/ 3819786 h 5577748"/>
              <a:gd name="connsiteX9" fmla="*/ 4579336 w 5568114"/>
              <a:gd name="connsiteY9" fmla="*/ 4635686 h 5577748"/>
              <a:gd name="connsiteX10" fmla="*/ 4384340 w 5568114"/>
              <a:gd name="connsiteY10" fmla="*/ 4791760 h 5577748"/>
              <a:gd name="connsiteX11" fmla="*/ 2782048 w 5568114"/>
              <a:gd name="connsiteY11" fmla="*/ 5577748 h 5577748"/>
              <a:gd name="connsiteX12" fmla="*/ 671354 w 5568114"/>
              <a:gd name="connsiteY12" fmla="*/ 4300148 h 5577748"/>
              <a:gd name="connsiteX13" fmla="*/ 446415 w 5568114"/>
              <a:gd name="connsiteY13" fmla="*/ 3973302 h 5577748"/>
              <a:gd name="connsiteX14" fmla="*/ 0 w 5568114"/>
              <a:gd name="connsiteY14" fmla="*/ 2943554 h 5577748"/>
              <a:gd name="connsiteX15" fmla="*/ 269730 w 5568114"/>
              <a:gd name="connsiteY15" fmla="*/ 1834555 h 5577748"/>
              <a:gd name="connsiteX16" fmla="*/ 1013589 w 5568114"/>
              <a:gd name="connsiteY16" fmla="*/ 881627 h 5577748"/>
              <a:gd name="connsiteX17" fmla="*/ 2089042 w 5568114"/>
              <a:gd name="connsiteY17" fmla="*/ 220777 h 5577748"/>
              <a:gd name="connsiteX18" fmla="*/ 2845684 w 5568114"/>
              <a:gd name="connsiteY18" fmla="*/ 14234 h 5577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568114" h="5577748">
                <a:moveTo>
                  <a:pt x="2959946" y="0"/>
                </a:moveTo>
                <a:lnTo>
                  <a:pt x="3614224" y="0"/>
                </a:lnTo>
                <a:lnTo>
                  <a:pt x="3844432" y="36392"/>
                </a:lnTo>
                <a:cubicBezTo>
                  <a:pt x="4017699" y="73748"/>
                  <a:pt x="4182227" y="129639"/>
                  <a:pt x="4336826" y="203778"/>
                </a:cubicBezTo>
                <a:cubicBezTo>
                  <a:pt x="4626600" y="342850"/>
                  <a:pt x="4881111" y="545834"/>
                  <a:pt x="5093304" y="806978"/>
                </a:cubicBezTo>
                <a:cubicBezTo>
                  <a:pt x="5255931" y="1007198"/>
                  <a:pt x="5391154" y="1239036"/>
                  <a:pt x="5496656" y="1495125"/>
                </a:cubicBezTo>
                <a:lnTo>
                  <a:pt x="5568114" y="1692569"/>
                </a:lnTo>
                <a:lnTo>
                  <a:pt x="5568114" y="3665503"/>
                </a:lnTo>
                <a:lnTo>
                  <a:pt x="5466225" y="3819786"/>
                </a:lnTo>
                <a:cubicBezTo>
                  <a:pt x="5249576" y="4101511"/>
                  <a:pt x="4924044" y="4360994"/>
                  <a:pt x="4579336" y="4635686"/>
                </a:cubicBezTo>
                <a:cubicBezTo>
                  <a:pt x="4515738" y="4686305"/>
                  <a:pt x="4450038" y="4738713"/>
                  <a:pt x="4384340" y="4791760"/>
                </a:cubicBezTo>
                <a:cubicBezTo>
                  <a:pt x="3796254" y="5266498"/>
                  <a:pt x="3367038" y="5577748"/>
                  <a:pt x="2782048" y="5577748"/>
                </a:cubicBezTo>
                <a:cubicBezTo>
                  <a:pt x="1890703" y="5577748"/>
                  <a:pt x="1259439" y="5195682"/>
                  <a:pt x="671354" y="4300148"/>
                </a:cubicBezTo>
                <a:cubicBezTo>
                  <a:pt x="594395" y="4182934"/>
                  <a:pt x="519167" y="4076330"/>
                  <a:pt x="446415" y="3973302"/>
                </a:cubicBezTo>
                <a:cubicBezTo>
                  <a:pt x="144886" y="3546115"/>
                  <a:pt x="0" y="3323958"/>
                  <a:pt x="0" y="2943554"/>
                </a:cubicBezTo>
                <a:cubicBezTo>
                  <a:pt x="0" y="2565835"/>
                  <a:pt x="90816" y="2192716"/>
                  <a:pt x="269730" y="1834555"/>
                </a:cubicBezTo>
                <a:cubicBezTo>
                  <a:pt x="444806" y="1484188"/>
                  <a:pt x="695109" y="1163480"/>
                  <a:pt x="1013589" y="881627"/>
                </a:cubicBezTo>
                <a:cubicBezTo>
                  <a:pt x="1326624" y="604505"/>
                  <a:pt x="1698428" y="375956"/>
                  <a:pt x="2089042" y="220777"/>
                </a:cubicBezTo>
                <a:cubicBezTo>
                  <a:pt x="2339747" y="120996"/>
                  <a:pt x="2592918" y="51971"/>
                  <a:pt x="2845684" y="14234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 descr="Ręce z nadgarstkami i wzajemnie połączone w celu utworzenia okręgu">
            <a:extLst>
              <a:ext uri="{FF2B5EF4-FFF2-40B4-BE49-F238E27FC236}">
                <a16:creationId xmlns:a16="http://schemas.microsoft.com/office/drawing/2014/main" xmlns="" id="{23222BDB-21C9-290D-7716-47387B9C7C3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7437" r="13819" b="1"/>
          <a:stretch/>
        </p:blipFill>
        <p:spPr>
          <a:xfrm>
            <a:off x="6877878" y="294199"/>
            <a:ext cx="5150794" cy="5001370"/>
          </a:xfrm>
          <a:custGeom>
            <a:avLst/>
            <a:gdLst/>
            <a:ahLst/>
            <a:cxnLst/>
            <a:rect l="l" t="t" r="r" b="b"/>
            <a:pathLst>
              <a:path w="5044104" h="4896924">
                <a:moveTo>
                  <a:pt x="2886613" y="0"/>
                </a:moveTo>
                <a:cubicBezTo>
                  <a:pt x="3218269" y="0"/>
                  <a:pt x="3523512" y="65865"/>
                  <a:pt x="3794011" y="195584"/>
                </a:cubicBezTo>
                <a:cubicBezTo>
                  <a:pt x="4047516" y="317247"/>
                  <a:pt x="4270172" y="494825"/>
                  <a:pt x="4455804" y="723284"/>
                </a:cubicBezTo>
                <a:cubicBezTo>
                  <a:pt x="4835198" y="1190375"/>
                  <a:pt x="5044104" y="1854168"/>
                  <a:pt x="5044104" y="2592438"/>
                </a:cubicBezTo>
                <a:cubicBezTo>
                  <a:pt x="5044104" y="2886985"/>
                  <a:pt x="4963247" y="3123382"/>
                  <a:pt x="4782050" y="3358996"/>
                </a:cubicBezTo>
                <a:cubicBezTo>
                  <a:pt x="4592516" y="3605460"/>
                  <a:pt x="4307730" y="3832465"/>
                  <a:pt x="4006167" y="4072775"/>
                </a:cubicBezTo>
                <a:cubicBezTo>
                  <a:pt x="3950530" y="4117058"/>
                  <a:pt x="3893052" y="4162907"/>
                  <a:pt x="3835576" y="4209314"/>
                </a:cubicBezTo>
                <a:cubicBezTo>
                  <a:pt x="3321099" y="4624632"/>
                  <a:pt x="2945605" y="4896924"/>
                  <a:pt x="2433835" y="4896924"/>
                </a:cubicBezTo>
                <a:cubicBezTo>
                  <a:pt x="1654054" y="4896924"/>
                  <a:pt x="1101803" y="4562680"/>
                  <a:pt x="587325" y="3779234"/>
                </a:cubicBezTo>
                <a:cubicBezTo>
                  <a:pt x="519999" y="3676690"/>
                  <a:pt x="454187" y="3583430"/>
                  <a:pt x="390540" y="3493298"/>
                </a:cubicBezTo>
                <a:cubicBezTo>
                  <a:pt x="126752" y="3119579"/>
                  <a:pt x="0" y="2925228"/>
                  <a:pt x="0" y="2592438"/>
                </a:cubicBezTo>
                <a:cubicBezTo>
                  <a:pt x="0" y="2261996"/>
                  <a:pt x="79450" y="1935577"/>
                  <a:pt x="235969" y="1622244"/>
                </a:cubicBezTo>
                <a:cubicBezTo>
                  <a:pt x="389133" y="1315731"/>
                  <a:pt x="608107" y="1035165"/>
                  <a:pt x="886724" y="788590"/>
                </a:cubicBezTo>
                <a:cubicBezTo>
                  <a:pt x="1160578" y="546153"/>
                  <a:pt x="1485846" y="346211"/>
                  <a:pt x="1827568" y="210454"/>
                </a:cubicBezTo>
                <a:cubicBezTo>
                  <a:pt x="2178491" y="70787"/>
                  <a:pt x="2534934" y="0"/>
                  <a:pt x="288661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xmlns="" val="3466577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8">
            <a:extLst>
              <a:ext uri="{FF2B5EF4-FFF2-40B4-BE49-F238E27FC236}">
                <a16:creationId xmlns:a16="http://schemas.microsoft.com/office/drawing/2014/main" xmlns="" id="{22F24225-0E3A-40A5-A927-CEFC144381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6" name="Freeform: Shape 20">
            <a:extLst>
              <a:ext uri="{FF2B5EF4-FFF2-40B4-BE49-F238E27FC236}">
                <a16:creationId xmlns:a16="http://schemas.microsoft.com/office/drawing/2014/main" xmlns="" id="{5B02B8FB-EF36-4677-B5B5-E9B989F25E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83796" cy="6858000"/>
          </a:xfrm>
          <a:custGeom>
            <a:avLst/>
            <a:gdLst>
              <a:gd name="connsiteX0" fmla="*/ 0 w 4583796"/>
              <a:gd name="connsiteY0" fmla="*/ 0 h 6858000"/>
              <a:gd name="connsiteX1" fmla="*/ 1087374 w 4583796"/>
              <a:gd name="connsiteY1" fmla="*/ 0 h 6858000"/>
              <a:gd name="connsiteX2" fmla="*/ 1598212 w 4583796"/>
              <a:gd name="connsiteY2" fmla="*/ 0 h 6858000"/>
              <a:gd name="connsiteX3" fmla="*/ 2960773 w 4583796"/>
              <a:gd name="connsiteY3" fmla="*/ 0 h 6858000"/>
              <a:gd name="connsiteX4" fmla="*/ 2982897 w 4583796"/>
              <a:gd name="connsiteY4" fmla="*/ 14997 h 6858000"/>
              <a:gd name="connsiteX5" fmla="*/ 4583796 w 4583796"/>
              <a:gd name="connsiteY5" fmla="*/ 3621656 h 6858000"/>
              <a:gd name="connsiteX6" fmla="*/ 2709446 w 4583796"/>
              <a:gd name="connsiteY6" fmla="*/ 6374814 h 6858000"/>
              <a:gd name="connsiteX7" fmla="*/ 2192798 w 4583796"/>
              <a:gd name="connsiteY7" fmla="*/ 6780599 h 6858000"/>
              <a:gd name="connsiteX8" fmla="*/ 2081042 w 4583796"/>
              <a:gd name="connsiteY8" fmla="*/ 6858000 h 6858000"/>
              <a:gd name="connsiteX9" fmla="*/ 1598212 w 4583796"/>
              <a:gd name="connsiteY9" fmla="*/ 6858000 h 6858000"/>
              <a:gd name="connsiteX10" fmla="*/ 1087374 w 4583796"/>
              <a:gd name="connsiteY10" fmla="*/ 6858000 h 6858000"/>
              <a:gd name="connsiteX11" fmla="*/ 0 w 4583796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83796" h="6858000">
                <a:moveTo>
                  <a:pt x="0" y="0"/>
                </a:moveTo>
                <a:lnTo>
                  <a:pt x="1087374" y="0"/>
                </a:lnTo>
                <a:lnTo>
                  <a:pt x="1598212" y="0"/>
                </a:lnTo>
                <a:lnTo>
                  <a:pt x="2960773" y="0"/>
                </a:lnTo>
                <a:lnTo>
                  <a:pt x="2982897" y="14997"/>
                </a:lnTo>
                <a:cubicBezTo>
                  <a:pt x="4010060" y="754641"/>
                  <a:pt x="4583796" y="2093192"/>
                  <a:pt x="4583796" y="3621656"/>
                </a:cubicBezTo>
                <a:cubicBezTo>
                  <a:pt x="4583796" y="4969131"/>
                  <a:pt x="3655071" y="5602839"/>
                  <a:pt x="2709446" y="6374814"/>
                </a:cubicBezTo>
                <a:cubicBezTo>
                  <a:pt x="2537243" y="6515397"/>
                  <a:pt x="2366616" y="6653108"/>
                  <a:pt x="2192798" y="6780599"/>
                </a:cubicBezTo>
                <a:lnTo>
                  <a:pt x="2081042" y="6858000"/>
                </a:lnTo>
                <a:lnTo>
                  <a:pt x="1598212" y="6858000"/>
                </a:lnTo>
                <a:lnTo>
                  <a:pt x="108737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BE30D5C6-EC5C-4D78-8689-1B6822BFF7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50012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xmlns="" id="{12A73499-12A4-4080-B0DE-351867697F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0113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xmlns="" id="{60A52FE6-BB17-4BE4-BFA1-8896FD7CFA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048872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xmlns="" id="{A7BBF837-70DD-4FFD-A87C-FAD1F5D8AB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50012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xmlns="" id="{CE5EB792-CB0B-44C0-9561-24A263D874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0113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xmlns="" id="{C0FB4A96-0FD5-4642-8CE2-57623A3A42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048872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F12F55B-4059-E873-548B-EEE1A9270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218" y="1833229"/>
            <a:ext cx="3161338" cy="2934031"/>
          </a:xfrm>
        </p:spPr>
        <p:txBody>
          <a:bodyPr anchor="ctr">
            <a:normAutofit/>
          </a:bodyPr>
          <a:lstStyle/>
          <a:p>
            <a:r>
              <a:rPr lang="pl-PL" dirty="0"/>
              <a:t>Hejt wśród dzieci i młodzieży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3D861CCA-BD4E-8111-AA3E-D51269354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4834" y="1105306"/>
            <a:ext cx="5276948" cy="5404351"/>
          </a:xfrm>
        </p:spPr>
        <p:txBody>
          <a:bodyPr anchor="ctr">
            <a:normAutofit/>
          </a:bodyPr>
          <a:lstStyle/>
          <a:p>
            <a:pPr>
              <a:lnSpc>
                <a:spcPct val="130000"/>
              </a:lnSpc>
              <a:buNone/>
            </a:pPr>
            <a:r>
              <a:rPr lang="pl-PL" sz="1600" b="1" dirty="0"/>
              <a:t>🔎 Czym jest hejt?</a:t>
            </a:r>
          </a:p>
          <a:p>
            <a:pPr>
              <a:lnSpc>
                <a:spcPct val="130000"/>
              </a:lnSpc>
              <a:buNone/>
            </a:pPr>
            <a:r>
              <a:rPr lang="pl-PL" sz="1600" b="1" dirty="0"/>
              <a:t>Hejt</a:t>
            </a:r>
            <a:r>
              <a:rPr lang="pl-PL" sz="1600" dirty="0"/>
              <a:t> to agresja słowna lub emocjonalna, często pojawiająca się w Internecie, ale także w relacjach bezpośrednich. </a:t>
            </a:r>
          </a:p>
          <a:p>
            <a:pPr>
              <a:lnSpc>
                <a:spcPct val="130000"/>
              </a:lnSpc>
              <a:buNone/>
            </a:pPr>
            <a:r>
              <a:rPr lang="pl-PL" sz="1600" b="1" dirty="0"/>
              <a:t>Objawia się w postaci:</a:t>
            </a:r>
          </a:p>
          <a:p>
            <a:pPr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sz="1600" dirty="0"/>
              <a:t> obrażania, wyśmiewania, wykluczania,</a:t>
            </a:r>
          </a:p>
          <a:p>
            <a:pPr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sz="1600" dirty="0"/>
              <a:t> rozprzestrzeniania plotek,</a:t>
            </a:r>
          </a:p>
          <a:p>
            <a:pPr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sz="1600" dirty="0"/>
              <a:t> ośmieszania w mediach społecznościowych,</a:t>
            </a:r>
          </a:p>
          <a:p>
            <a:pPr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sz="1600" dirty="0"/>
              <a:t> „</a:t>
            </a:r>
            <a:r>
              <a:rPr lang="pl-PL" sz="1600" dirty="0" err="1"/>
              <a:t>wyklikania</a:t>
            </a:r>
            <a:r>
              <a:rPr lang="pl-PL" sz="1600" dirty="0"/>
              <a:t>” z grup, ignorowania, pasywnej agresji.</a:t>
            </a:r>
          </a:p>
          <a:p>
            <a:pPr>
              <a:lnSpc>
                <a:spcPct val="130000"/>
              </a:lnSpc>
            </a:pPr>
            <a:endParaRPr lang="pl-PL" sz="1500" dirty="0"/>
          </a:p>
        </p:txBody>
      </p:sp>
    </p:spTree>
    <p:extLst>
      <p:ext uri="{BB962C8B-B14F-4D97-AF65-F5344CB8AC3E}">
        <p14:creationId xmlns:p14="http://schemas.microsoft.com/office/powerpoint/2010/main" xmlns="" val="2008872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8" name="Rectangle 127">
            <a:extLst>
              <a:ext uri="{FF2B5EF4-FFF2-40B4-BE49-F238E27FC236}">
                <a16:creationId xmlns:a16="http://schemas.microsoft.com/office/drawing/2014/main" xmlns="" id="{47FC6A8B-34F9-40FB-AA2D-E34168F528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30" name="Freeform: Shape 129">
            <a:extLst>
              <a:ext uri="{FF2B5EF4-FFF2-40B4-BE49-F238E27FC236}">
                <a16:creationId xmlns:a16="http://schemas.microsoft.com/office/drawing/2014/main" xmlns="" id="{1EC86DB4-572A-4F71-AF8A-2395B4CA77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756583" y="0"/>
            <a:ext cx="11435265" cy="6858000"/>
          </a:xfrm>
          <a:custGeom>
            <a:avLst/>
            <a:gdLst>
              <a:gd name="connsiteX0" fmla="*/ 9925983 w 11435265"/>
              <a:gd name="connsiteY0" fmla="*/ 6858000 h 6858000"/>
              <a:gd name="connsiteX1" fmla="*/ 0 w 11435265"/>
              <a:gd name="connsiteY1" fmla="*/ 6858000 h 6858000"/>
              <a:gd name="connsiteX2" fmla="*/ 0 w 11435265"/>
              <a:gd name="connsiteY2" fmla="*/ 0 h 6858000"/>
              <a:gd name="connsiteX3" fmla="*/ 996904 w 11435265"/>
              <a:gd name="connsiteY3" fmla="*/ 0 h 6858000"/>
              <a:gd name="connsiteX4" fmla="*/ 2426875 w 11435265"/>
              <a:gd name="connsiteY4" fmla="*/ 0 h 6858000"/>
              <a:gd name="connsiteX5" fmla="*/ 4014127 w 11435265"/>
              <a:gd name="connsiteY5" fmla="*/ 0 h 6858000"/>
              <a:gd name="connsiteX6" fmla="*/ 4359595 w 11435265"/>
              <a:gd name="connsiteY6" fmla="*/ 0 h 6858000"/>
              <a:gd name="connsiteX7" fmla="*/ 4647960 w 11435265"/>
              <a:gd name="connsiteY7" fmla="*/ 0 h 6858000"/>
              <a:gd name="connsiteX8" fmla="*/ 4691093 w 11435265"/>
              <a:gd name="connsiteY8" fmla="*/ 0 h 6858000"/>
              <a:gd name="connsiteX9" fmla="*/ 5558544 w 11435265"/>
              <a:gd name="connsiteY9" fmla="*/ 0 h 6858000"/>
              <a:gd name="connsiteX10" fmla="*/ 5570664 w 11435265"/>
              <a:gd name="connsiteY10" fmla="*/ 0 h 6858000"/>
              <a:gd name="connsiteX11" fmla="*/ 5695183 w 11435265"/>
              <a:gd name="connsiteY11" fmla="*/ 0 h 6858000"/>
              <a:gd name="connsiteX12" fmla="*/ 7177357 w 11435265"/>
              <a:gd name="connsiteY12" fmla="*/ 0 h 6858000"/>
              <a:gd name="connsiteX13" fmla="*/ 9824163 w 11435265"/>
              <a:gd name="connsiteY13" fmla="*/ 0 h 6858000"/>
              <a:gd name="connsiteX14" fmla="*/ 9846125 w 11435265"/>
              <a:gd name="connsiteY14" fmla="*/ 16892 h 6858000"/>
              <a:gd name="connsiteX15" fmla="*/ 11435265 w 11435265"/>
              <a:gd name="connsiteY15" fmla="*/ 4079318 h 6858000"/>
              <a:gd name="connsiteX16" fmla="*/ 10261404 w 11435265"/>
              <a:gd name="connsiteY16" fmla="*/ 654244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435265" h="6858000">
                <a:moveTo>
                  <a:pt x="9925983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996904" y="0"/>
                </a:lnTo>
                <a:lnTo>
                  <a:pt x="2426875" y="0"/>
                </a:lnTo>
                <a:lnTo>
                  <a:pt x="4014127" y="0"/>
                </a:lnTo>
                <a:lnTo>
                  <a:pt x="4359595" y="0"/>
                </a:lnTo>
                <a:lnTo>
                  <a:pt x="4647960" y="0"/>
                </a:lnTo>
                <a:lnTo>
                  <a:pt x="4691093" y="0"/>
                </a:lnTo>
                <a:lnTo>
                  <a:pt x="5558544" y="0"/>
                </a:lnTo>
                <a:lnTo>
                  <a:pt x="5570664" y="0"/>
                </a:lnTo>
                <a:lnTo>
                  <a:pt x="5695183" y="0"/>
                </a:lnTo>
                <a:lnTo>
                  <a:pt x="7177357" y="0"/>
                </a:lnTo>
                <a:lnTo>
                  <a:pt x="9824163" y="0"/>
                </a:lnTo>
                <a:lnTo>
                  <a:pt x="9846125" y="16892"/>
                </a:lnTo>
                <a:cubicBezTo>
                  <a:pt x="10865743" y="850004"/>
                  <a:pt x="11435265" y="2357705"/>
                  <a:pt x="11435265" y="4079318"/>
                </a:cubicBezTo>
                <a:cubicBezTo>
                  <a:pt x="11435265" y="5217633"/>
                  <a:pt x="10916694" y="5903717"/>
                  <a:pt x="10261404" y="6542447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2" name="Freeform: Shape 131">
            <a:extLst>
              <a:ext uri="{FF2B5EF4-FFF2-40B4-BE49-F238E27FC236}">
                <a16:creationId xmlns:a16="http://schemas.microsoft.com/office/drawing/2014/main" xmlns="" id="{71BA53A4-C4B7-4189-9FC1-6350B1AB5D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341199" y="0"/>
            <a:ext cx="1518348" cy="6858000"/>
          </a:xfrm>
          <a:custGeom>
            <a:avLst/>
            <a:gdLst>
              <a:gd name="connsiteX0" fmla="*/ 19178 w 1518348"/>
              <a:gd name="connsiteY0" fmla="*/ 6858000 h 6858000"/>
              <a:gd name="connsiteX1" fmla="*/ 0 w 1518348"/>
              <a:gd name="connsiteY1" fmla="*/ 6858000 h 6858000"/>
              <a:gd name="connsiteX2" fmla="*/ 241394 w 1518348"/>
              <a:gd name="connsiteY2" fmla="*/ 6638611 h 6858000"/>
              <a:gd name="connsiteX3" fmla="*/ 1493356 w 1518348"/>
              <a:gd name="connsiteY3" fmla="*/ 4142424 h 6858000"/>
              <a:gd name="connsiteX4" fmla="*/ 282053 w 1518348"/>
              <a:gd name="connsiteY4" fmla="*/ 26474 h 6858000"/>
              <a:gd name="connsiteX5" fmla="*/ 256233 w 1518348"/>
              <a:gd name="connsiteY5" fmla="*/ 0 h 6858000"/>
              <a:gd name="connsiteX6" fmla="*/ 273463 w 1518348"/>
              <a:gd name="connsiteY6" fmla="*/ 0 h 6858000"/>
              <a:gd name="connsiteX7" fmla="*/ 300199 w 1518348"/>
              <a:gd name="connsiteY7" fmla="*/ 27414 h 6858000"/>
              <a:gd name="connsiteX8" fmla="*/ 1511501 w 1518348"/>
              <a:gd name="connsiteY8" fmla="*/ 4143362 h 6858000"/>
              <a:gd name="connsiteX9" fmla="*/ 259539 w 1518348"/>
              <a:gd name="connsiteY9" fmla="*/ 663954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18348" h="6858000">
                <a:moveTo>
                  <a:pt x="19178" y="6858000"/>
                </a:moveTo>
                <a:lnTo>
                  <a:pt x="0" y="6858000"/>
                </a:lnTo>
                <a:lnTo>
                  <a:pt x="241394" y="6638611"/>
                </a:lnTo>
                <a:cubicBezTo>
                  <a:pt x="909582" y="6009084"/>
                  <a:pt x="1445892" y="5323498"/>
                  <a:pt x="1493356" y="4142424"/>
                </a:cubicBezTo>
                <a:cubicBezTo>
                  <a:pt x="1560655" y="2467784"/>
                  <a:pt x="1130049" y="962858"/>
                  <a:pt x="282053" y="26474"/>
                </a:cubicBezTo>
                <a:lnTo>
                  <a:pt x="256233" y="0"/>
                </a:lnTo>
                <a:lnTo>
                  <a:pt x="273463" y="0"/>
                </a:lnTo>
                <a:lnTo>
                  <a:pt x="300199" y="27414"/>
                </a:lnTo>
                <a:cubicBezTo>
                  <a:pt x="1148195" y="963796"/>
                  <a:pt x="1578800" y="2468723"/>
                  <a:pt x="1511501" y="4143362"/>
                </a:cubicBezTo>
                <a:cubicBezTo>
                  <a:pt x="1464037" y="5324436"/>
                  <a:pt x="927728" y="6010023"/>
                  <a:pt x="259539" y="66395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34" name="Freeform: Shape 133">
            <a:extLst>
              <a:ext uri="{FF2B5EF4-FFF2-40B4-BE49-F238E27FC236}">
                <a16:creationId xmlns:a16="http://schemas.microsoft.com/office/drawing/2014/main" xmlns="" id="{5558AD6E-B070-4640-AA07-87E208983E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552928" y="0"/>
            <a:ext cx="1644534" cy="6858000"/>
          </a:xfrm>
          <a:custGeom>
            <a:avLst/>
            <a:gdLst>
              <a:gd name="connsiteX0" fmla="*/ 135252 w 1644534"/>
              <a:gd name="connsiteY0" fmla="*/ 6858000 h 6858000"/>
              <a:gd name="connsiteX1" fmla="*/ 101819 w 1644534"/>
              <a:gd name="connsiteY1" fmla="*/ 6858000 h 6858000"/>
              <a:gd name="connsiteX2" fmla="*/ 437240 w 1644534"/>
              <a:gd name="connsiteY2" fmla="*/ 6542447 h 6858000"/>
              <a:gd name="connsiteX3" fmla="*/ 1611101 w 1644534"/>
              <a:gd name="connsiteY3" fmla="*/ 4079318 h 6858000"/>
              <a:gd name="connsiteX4" fmla="*/ 21961 w 1644534"/>
              <a:gd name="connsiteY4" fmla="*/ 16892 h 6858000"/>
              <a:gd name="connsiteX5" fmla="*/ 0 w 1644534"/>
              <a:gd name="connsiteY5" fmla="*/ 0 h 6858000"/>
              <a:gd name="connsiteX6" fmla="*/ 33433 w 1644534"/>
              <a:gd name="connsiteY6" fmla="*/ 0 h 6858000"/>
              <a:gd name="connsiteX7" fmla="*/ 55394 w 1644534"/>
              <a:gd name="connsiteY7" fmla="*/ 16892 h 6858000"/>
              <a:gd name="connsiteX8" fmla="*/ 1644534 w 1644534"/>
              <a:gd name="connsiteY8" fmla="*/ 4079318 h 6858000"/>
              <a:gd name="connsiteX9" fmla="*/ 470673 w 1644534"/>
              <a:gd name="connsiteY9" fmla="*/ 654244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4534" h="6858000">
                <a:moveTo>
                  <a:pt x="135252" y="6858000"/>
                </a:moveTo>
                <a:lnTo>
                  <a:pt x="101819" y="6858000"/>
                </a:lnTo>
                <a:lnTo>
                  <a:pt x="437240" y="6542447"/>
                </a:lnTo>
                <a:cubicBezTo>
                  <a:pt x="1092531" y="5903717"/>
                  <a:pt x="1611101" y="5217633"/>
                  <a:pt x="1611101" y="4079318"/>
                </a:cubicBezTo>
                <a:cubicBezTo>
                  <a:pt x="1611101" y="2357705"/>
                  <a:pt x="1041580" y="850004"/>
                  <a:pt x="21961" y="16892"/>
                </a:cubicBezTo>
                <a:lnTo>
                  <a:pt x="0" y="0"/>
                </a:lnTo>
                <a:lnTo>
                  <a:pt x="33433" y="0"/>
                </a:lnTo>
                <a:lnTo>
                  <a:pt x="55394" y="16892"/>
                </a:lnTo>
                <a:cubicBezTo>
                  <a:pt x="1075012" y="850004"/>
                  <a:pt x="1644534" y="2357705"/>
                  <a:pt x="1644534" y="4079318"/>
                </a:cubicBezTo>
                <a:cubicBezTo>
                  <a:pt x="1644534" y="5217633"/>
                  <a:pt x="1125963" y="5903717"/>
                  <a:pt x="470673" y="654244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36" name="Freeform: Shape 135">
            <a:extLst>
              <a:ext uri="{FF2B5EF4-FFF2-40B4-BE49-F238E27FC236}">
                <a16:creationId xmlns:a16="http://schemas.microsoft.com/office/drawing/2014/main" xmlns="" id="{36ACFB69-D148-449E-AC5A-C55AA20A7F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988858" y="0"/>
            <a:ext cx="1461546" cy="6858000"/>
          </a:xfrm>
          <a:custGeom>
            <a:avLst/>
            <a:gdLst>
              <a:gd name="connsiteX0" fmla="*/ 107940 w 1461546"/>
              <a:gd name="connsiteY0" fmla="*/ 6858000 h 6858000"/>
              <a:gd name="connsiteX1" fmla="*/ 91317 w 1461546"/>
              <a:gd name="connsiteY1" fmla="*/ 6858000 h 6858000"/>
              <a:gd name="connsiteX2" fmla="*/ 392141 w 1461546"/>
              <a:gd name="connsiteY2" fmla="*/ 6542447 h 6858000"/>
              <a:gd name="connsiteX3" fmla="*/ 1444924 w 1461546"/>
              <a:gd name="connsiteY3" fmla="*/ 4079318 h 6858000"/>
              <a:gd name="connsiteX4" fmla="*/ 19696 w 1461546"/>
              <a:gd name="connsiteY4" fmla="*/ 16892 h 6858000"/>
              <a:gd name="connsiteX5" fmla="*/ 0 w 1461546"/>
              <a:gd name="connsiteY5" fmla="*/ 0 h 6858000"/>
              <a:gd name="connsiteX6" fmla="*/ 16622 w 1461546"/>
              <a:gd name="connsiteY6" fmla="*/ 0 h 6858000"/>
              <a:gd name="connsiteX7" fmla="*/ 36319 w 1461546"/>
              <a:gd name="connsiteY7" fmla="*/ 16892 h 6858000"/>
              <a:gd name="connsiteX8" fmla="*/ 1461546 w 1461546"/>
              <a:gd name="connsiteY8" fmla="*/ 4079318 h 6858000"/>
              <a:gd name="connsiteX9" fmla="*/ 408763 w 1461546"/>
              <a:gd name="connsiteY9" fmla="*/ 654244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61546" h="6858000">
                <a:moveTo>
                  <a:pt x="107940" y="6858000"/>
                </a:moveTo>
                <a:lnTo>
                  <a:pt x="91317" y="6858000"/>
                </a:lnTo>
                <a:lnTo>
                  <a:pt x="392141" y="6542447"/>
                </a:lnTo>
                <a:cubicBezTo>
                  <a:pt x="979841" y="5903717"/>
                  <a:pt x="1444924" y="5217633"/>
                  <a:pt x="1444924" y="4079318"/>
                </a:cubicBezTo>
                <a:cubicBezTo>
                  <a:pt x="1444924" y="2357705"/>
                  <a:pt x="934146" y="850004"/>
                  <a:pt x="19696" y="16892"/>
                </a:cubicBezTo>
                <a:lnTo>
                  <a:pt x="0" y="0"/>
                </a:lnTo>
                <a:lnTo>
                  <a:pt x="16622" y="0"/>
                </a:lnTo>
                <a:lnTo>
                  <a:pt x="36319" y="16892"/>
                </a:lnTo>
                <a:cubicBezTo>
                  <a:pt x="950768" y="850004"/>
                  <a:pt x="1461546" y="2357705"/>
                  <a:pt x="1461546" y="4079318"/>
                </a:cubicBezTo>
                <a:cubicBezTo>
                  <a:pt x="1461546" y="5217633"/>
                  <a:pt x="996464" y="5903717"/>
                  <a:pt x="408763" y="654244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DAD0307-136D-D11C-B984-AE829CEE2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7440" y="442220"/>
            <a:ext cx="8397987" cy="1345269"/>
          </a:xfrm>
        </p:spPr>
        <p:txBody>
          <a:bodyPr anchor="b">
            <a:normAutofit/>
          </a:bodyPr>
          <a:lstStyle/>
          <a:p>
            <a:pPr>
              <a:lnSpc>
                <a:spcPct val="120000"/>
              </a:lnSpc>
            </a:pPr>
            <a:r>
              <a:rPr lang="pl-PL" sz="3000" dirty="0"/>
              <a:t>Dlaczego dzieci i młodzież hejtują?</a:t>
            </a:r>
          </a:p>
        </p:txBody>
      </p:sp>
      <p:graphicFrame>
        <p:nvGraphicFramePr>
          <p:cNvPr id="124" name="Symbol zastępczy zawartości 2">
            <a:extLst>
              <a:ext uri="{FF2B5EF4-FFF2-40B4-BE49-F238E27FC236}">
                <a16:creationId xmlns:a16="http://schemas.microsoft.com/office/drawing/2014/main" xmlns="" id="{F5355F1F-7DC1-105A-ABE2-9BBA2662C4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65917523"/>
              </p:ext>
            </p:extLst>
          </p:nvPr>
        </p:nvGraphicFramePr>
        <p:xfrm>
          <a:off x="2377439" y="2312988"/>
          <a:ext cx="8312785" cy="3411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002970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3966B2E-D6B8-4D24-A625-4C73F1335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SKUTKI HEJTU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907C147-96AA-B9B3-7F13-FE0C4A2738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 marL="0" indent="0" algn="l" rtl="0" eaLnBrk="1" latinLnBrk="0" hangingPunct="1">
              <a:lnSpc>
                <a:spcPct val="140000"/>
              </a:lnSpc>
              <a:spcBef>
                <a:spcPts val="930"/>
              </a:spcBef>
              <a:buNone/>
            </a:pPr>
            <a:r>
              <a:rPr lang="pl-PL" sz="1800" dirty="0">
                <a:solidFill>
                  <a:srgbClr val="FFFFFF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Dla osoby dotkniętej problemem:</a:t>
            </a:r>
          </a:p>
          <a:p>
            <a:pPr marL="0" indent="0" algn="l" rtl="0" eaLnBrk="1" latinLnBrk="0" hangingPunct="1">
              <a:lnSpc>
                <a:spcPct val="140000"/>
              </a:lnSpc>
              <a:spcBef>
                <a:spcPts val="930"/>
              </a:spcBef>
              <a:buFont typeface="Arial" panose="020B0604020202020204" pitchFamily="34" charset="0"/>
              <a:buChar char="•"/>
            </a:pPr>
            <a:r>
              <a:rPr lang="pl-PL" sz="1800" dirty="0">
                <a:solidFill>
                  <a:srgbClr val="FFFFFF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 obniżona samoocena, lęki, depresja,</a:t>
            </a:r>
          </a:p>
          <a:p>
            <a:pPr marL="0" indent="0" algn="l" rtl="0" eaLnBrk="1" latinLnBrk="0" hangingPunct="1">
              <a:lnSpc>
                <a:spcPct val="140000"/>
              </a:lnSpc>
              <a:spcBef>
                <a:spcPts val="930"/>
              </a:spcBef>
              <a:buFont typeface="Arial" panose="020B0604020202020204" pitchFamily="34" charset="0"/>
              <a:buChar char="•"/>
            </a:pPr>
            <a:r>
              <a:rPr lang="pl-PL" sz="1800" dirty="0">
                <a:solidFill>
                  <a:srgbClr val="FFFFFF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 wycofanie społeczne,</a:t>
            </a:r>
          </a:p>
          <a:p>
            <a:pPr marL="0" indent="0" algn="l" rtl="0" eaLnBrk="1" latinLnBrk="0" hangingPunct="1">
              <a:lnSpc>
                <a:spcPct val="140000"/>
              </a:lnSpc>
              <a:spcBef>
                <a:spcPts val="930"/>
              </a:spcBef>
              <a:buFont typeface="Arial" panose="020B0604020202020204" pitchFamily="34" charset="0"/>
              <a:buChar char="•"/>
            </a:pPr>
            <a:r>
              <a:rPr lang="pl-PL" sz="1800" dirty="0">
                <a:solidFill>
                  <a:srgbClr val="FFFFFF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 niechęć do uczestnictwa w zajęciach, trudności w nauce,</a:t>
            </a:r>
          </a:p>
          <a:p>
            <a:pPr marL="0" indent="0" algn="l" rtl="0" eaLnBrk="1" latinLnBrk="0" hangingPunct="1">
              <a:lnSpc>
                <a:spcPct val="140000"/>
              </a:lnSpc>
              <a:spcBef>
                <a:spcPts val="930"/>
              </a:spcBef>
              <a:buFont typeface="Arial" panose="020B0604020202020204" pitchFamily="34" charset="0"/>
              <a:buChar char="•"/>
            </a:pPr>
            <a:r>
              <a:rPr lang="pl-PL" sz="1800" dirty="0">
                <a:solidFill>
                  <a:srgbClr val="FFFFFF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 myśli samobójcze.</a:t>
            </a:r>
          </a:p>
          <a:p>
            <a:pPr>
              <a:buNone/>
            </a:pPr>
            <a:r>
              <a:rPr lang="pl-PL" sz="1800" dirty="0">
                <a:solidFill>
                  <a:srgbClr val="FFFFFF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/>
            </a:r>
            <a:br>
              <a:rPr lang="pl-PL" sz="1800" dirty="0">
                <a:solidFill>
                  <a:srgbClr val="FFFFFF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</a:b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BD4A44CC-85D3-7232-DDD0-BE3CCE3D2A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effectLst>
            <a:glow rad="1397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 marL="0" indent="0" algn="l" rtl="0" eaLnBrk="1" latinLnBrk="0" hangingPunct="1">
              <a:lnSpc>
                <a:spcPct val="140000"/>
              </a:lnSpc>
              <a:spcBef>
                <a:spcPts val="930"/>
              </a:spcBef>
              <a:buNone/>
            </a:pPr>
            <a:r>
              <a:rPr lang="pl-PL" sz="1800" dirty="0">
                <a:solidFill>
                  <a:srgbClr val="FFFFFF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Dla osoby odpowiedzialnej:</a:t>
            </a:r>
          </a:p>
          <a:p>
            <a:pPr marL="0" indent="0" algn="l" rtl="0" eaLnBrk="1" latinLnBrk="0" hangingPunct="1">
              <a:lnSpc>
                <a:spcPct val="140000"/>
              </a:lnSpc>
              <a:spcBef>
                <a:spcPts val="930"/>
              </a:spcBef>
              <a:buFont typeface="Arial" panose="020B0604020202020204" pitchFamily="34" charset="0"/>
              <a:buChar char="•"/>
            </a:pPr>
            <a:r>
              <a:rPr lang="pl-PL" sz="1800" dirty="0">
                <a:solidFill>
                  <a:srgbClr val="FFFFFF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 utrwalanie negatywnych wzorców zachowań,</a:t>
            </a:r>
          </a:p>
          <a:p>
            <a:pPr marL="0" indent="0" algn="l" rtl="0" eaLnBrk="1" latinLnBrk="0" hangingPunct="1">
              <a:lnSpc>
                <a:spcPct val="140000"/>
              </a:lnSpc>
              <a:spcBef>
                <a:spcPts val="930"/>
              </a:spcBef>
              <a:buFont typeface="Arial" panose="020B0604020202020204" pitchFamily="34" charset="0"/>
              <a:buChar char="•"/>
            </a:pPr>
            <a:r>
              <a:rPr lang="pl-PL" sz="1800" dirty="0">
                <a:solidFill>
                  <a:srgbClr val="FFFFFF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 problemy w relacjach interpersonalnych,</a:t>
            </a:r>
          </a:p>
          <a:p>
            <a:pPr marL="0" indent="0" algn="l" rtl="0" eaLnBrk="1" latinLnBrk="0" hangingPunct="1">
              <a:lnSpc>
                <a:spcPct val="140000"/>
              </a:lnSpc>
              <a:spcBef>
                <a:spcPts val="930"/>
              </a:spcBef>
              <a:buFont typeface="Arial" panose="020B0604020202020204" pitchFamily="34" charset="0"/>
              <a:buChar char="•"/>
            </a:pPr>
            <a:r>
              <a:rPr lang="pl-PL" sz="1800" dirty="0">
                <a:solidFill>
                  <a:srgbClr val="FFFFFF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 skutki prawne lub wychowawcze.</a:t>
            </a:r>
          </a:p>
          <a:p>
            <a:pPr>
              <a:buNone/>
            </a:pPr>
            <a:r>
              <a:rPr lang="pl-PL" sz="1800" dirty="0">
                <a:solidFill>
                  <a:srgbClr val="FFFFFF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/>
            </a:r>
            <a:br>
              <a:rPr lang="pl-PL" sz="1800" dirty="0">
                <a:solidFill>
                  <a:srgbClr val="FFFFFF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9213678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DF871B9-EAD9-893F-7E79-A7E4C2AB8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Jak reagować?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76AAC7C-10D5-A191-A752-D2B3F41B9F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6943" y="2188029"/>
            <a:ext cx="5503817" cy="458288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sz="1900" b="1" dirty="0"/>
              <a:t>🧑‍🏫 Rola szkoły: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1900" b="1" dirty="0"/>
              <a:t> Natychmiastowe reagowanie</a:t>
            </a:r>
            <a:r>
              <a:rPr lang="pl-PL" sz="1900" dirty="0"/>
              <a:t> na każdy przejaw przemocy słownej.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1900" b="1" dirty="0"/>
              <a:t> Rozmowa z uczniem</a:t>
            </a:r>
            <a:r>
              <a:rPr lang="pl-PL" sz="1900" dirty="0"/>
              <a:t> – zarówno ofiarą, jak i sprawcą.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1900" b="1" dirty="0"/>
              <a:t> Wsparcie psychologiczne</a:t>
            </a:r>
            <a:r>
              <a:rPr lang="pl-PL" sz="1900" dirty="0"/>
              <a:t> i pedagogiczne.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1900" b="1" dirty="0"/>
              <a:t> Współpraca z rodzicami</a:t>
            </a:r>
            <a:r>
              <a:rPr lang="pl-PL" sz="1900" dirty="0"/>
              <a:t> i wychowawcami.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1900" b="1" dirty="0"/>
              <a:t> Stosowanie procedur</a:t>
            </a:r>
            <a:r>
              <a:rPr lang="pl-PL" sz="1900" dirty="0"/>
              <a:t> – interwencja zgodna z wewnętrznym regulaminem szkoły w przypadku gdy zdarzenie miało miejsce na terenie placówki.</a:t>
            </a:r>
          </a:p>
          <a:p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05197471-C16D-CB00-A544-BC690D8A98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30289" y="2188029"/>
            <a:ext cx="5503817" cy="4365171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sz="1600" b="1" dirty="0"/>
              <a:t>👨‍👩‍👧‍👦 Rola rodziców: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1600" b="1" dirty="0"/>
              <a:t> Uważność na zmiany w zachowaniu dziecka.</a:t>
            </a:r>
            <a:endParaRPr lang="pl-PL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pl-PL" sz="1600" b="1" dirty="0"/>
              <a:t> Rozmowy o emocjach i relacjach </a:t>
            </a:r>
            <a:br>
              <a:rPr lang="pl-PL" sz="1600" b="1" dirty="0"/>
            </a:br>
            <a:r>
              <a:rPr lang="pl-PL" sz="1600" b="1" dirty="0"/>
              <a:t>w szkole i Internecie.</a:t>
            </a:r>
            <a:endParaRPr lang="pl-PL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pl-PL" sz="1600" b="1" dirty="0"/>
              <a:t> Zgłaszanie problemów nauczycielom/specjalistom.</a:t>
            </a:r>
            <a:endParaRPr lang="pl-PL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pl-PL" sz="1600" b="1" dirty="0"/>
              <a:t> Niebagatelizowanie</a:t>
            </a:r>
            <a:r>
              <a:rPr lang="pl-PL" sz="1600" dirty="0"/>
              <a:t> problemu hejtu – to nie „żarty”. </a:t>
            </a:r>
          </a:p>
          <a:p>
            <a:r>
              <a:rPr lang="pl-PL" sz="1600" b="1" u="sng" dirty="0"/>
              <a:t>RODZICE SĄ ODPOWIEDZIALNI ZA TO, CO ICH DZIECI ROBIĄ W CZASIE WOLNYM OD ZAJĘĆ SZKOLNYCH.</a:t>
            </a:r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xmlns="" val="3294537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xmlns="" id="{22F24225-0E3A-40A5-A927-CEFC144381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xmlns="" id="{5B02B8FB-EF36-4677-B5B5-E9B989F25E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83796" cy="6858000"/>
          </a:xfrm>
          <a:custGeom>
            <a:avLst/>
            <a:gdLst>
              <a:gd name="connsiteX0" fmla="*/ 0 w 4583796"/>
              <a:gd name="connsiteY0" fmla="*/ 0 h 6858000"/>
              <a:gd name="connsiteX1" fmla="*/ 1087374 w 4583796"/>
              <a:gd name="connsiteY1" fmla="*/ 0 h 6858000"/>
              <a:gd name="connsiteX2" fmla="*/ 1598212 w 4583796"/>
              <a:gd name="connsiteY2" fmla="*/ 0 h 6858000"/>
              <a:gd name="connsiteX3" fmla="*/ 2960773 w 4583796"/>
              <a:gd name="connsiteY3" fmla="*/ 0 h 6858000"/>
              <a:gd name="connsiteX4" fmla="*/ 2982897 w 4583796"/>
              <a:gd name="connsiteY4" fmla="*/ 14997 h 6858000"/>
              <a:gd name="connsiteX5" fmla="*/ 4583796 w 4583796"/>
              <a:gd name="connsiteY5" fmla="*/ 3621656 h 6858000"/>
              <a:gd name="connsiteX6" fmla="*/ 2709446 w 4583796"/>
              <a:gd name="connsiteY6" fmla="*/ 6374814 h 6858000"/>
              <a:gd name="connsiteX7" fmla="*/ 2192798 w 4583796"/>
              <a:gd name="connsiteY7" fmla="*/ 6780599 h 6858000"/>
              <a:gd name="connsiteX8" fmla="*/ 2081042 w 4583796"/>
              <a:gd name="connsiteY8" fmla="*/ 6858000 h 6858000"/>
              <a:gd name="connsiteX9" fmla="*/ 1598212 w 4583796"/>
              <a:gd name="connsiteY9" fmla="*/ 6858000 h 6858000"/>
              <a:gd name="connsiteX10" fmla="*/ 1087374 w 4583796"/>
              <a:gd name="connsiteY10" fmla="*/ 6858000 h 6858000"/>
              <a:gd name="connsiteX11" fmla="*/ 0 w 4583796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83796" h="6858000">
                <a:moveTo>
                  <a:pt x="0" y="0"/>
                </a:moveTo>
                <a:lnTo>
                  <a:pt x="1087374" y="0"/>
                </a:lnTo>
                <a:lnTo>
                  <a:pt x="1598212" y="0"/>
                </a:lnTo>
                <a:lnTo>
                  <a:pt x="2960773" y="0"/>
                </a:lnTo>
                <a:lnTo>
                  <a:pt x="2982897" y="14997"/>
                </a:lnTo>
                <a:cubicBezTo>
                  <a:pt x="4010060" y="754641"/>
                  <a:pt x="4583796" y="2093192"/>
                  <a:pt x="4583796" y="3621656"/>
                </a:cubicBezTo>
                <a:cubicBezTo>
                  <a:pt x="4583796" y="4969131"/>
                  <a:pt x="3655071" y="5602839"/>
                  <a:pt x="2709446" y="6374814"/>
                </a:cubicBezTo>
                <a:cubicBezTo>
                  <a:pt x="2537243" y="6515397"/>
                  <a:pt x="2366616" y="6653108"/>
                  <a:pt x="2192798" y="6780599"/>
                </a:cubicBezTo>
                <a:lnTo>
                  <a:pt x="2081042" y="6858000"/>
                </a:lnTo>
                <a:lnTo>
                  <a:pt x="1598212" y="6858000"/>
                </a:lnTo>
                <a:lnTo>
                  <a:pt x="108737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xmlns="" id="{BE30D5C6-EC5C-4D78-8689-1B6822BFF7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50012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xmlns="" id="{12A73499-12A4-4080-B0DE-351867697F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0113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xmlns="" id="{60A52FE6-BB17-4BE4-BFA1-8896FD7CFA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048872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xmlns="" id="{A7BBF837-70DD-4FFD-A87C-FAD1F5D8AB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50012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xmlns="" id="{CE5EB792-CB0B-44C0-9561-24A263D874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0113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xmlns="" id="{C0FB4A96-0FD5-4642-8CE2-57623A3A42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048872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AF6C3B4-D047-0BFF-DA35-171CEB5A1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218" y="1833229"/>
            <a:ext cx="3161338" cy="2934031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</a:pPr>
            <a:r>
              <a:rPr lang="pl-PL" sz="2700" b="1"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W jaki sposób rodzice mogą przeciwdziałać hejtowi?</a:t>
            </a:r>
            <a:endParaRPr lang="pl-PL" sz="270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B6B6718-1946-65D9-9E54-F8770D17C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4834" y="1105306"/>
            <a:ext cx="4982452" cy="4337435"/>
          </a:xfrm>
        </p:spPr>
        <p:txBody>
          <a:bodyPr anchor="ctr">
            <a:normAutofit/>
          </a:bodyPr>
          <a:lstStyle/>
          <a:p>
            <a:pPr marL="347472" indent="-347472" rtl="0" eaLnBrk="1" latinLnBrk="0" hangingPunct="1">
              <a:lnSpc>
                <a:spcPct val="130000"/>
              </a:lnSpc>
              <a:spcBef>
                <a:spcPts val="930"/>
              </a:spcBef>
              <a:spcAft>
                <a:spcPts val="600"/>
              </a:spcAft>
              <a:buNone/>
            </a:pPr>
            <a:r>
              <a:rPr lang="pl-PL" b="1">
                <a:effectLst/>
                <a:latin typeface="Cambria" panose="02040503050406030204" pitchFamily="18" charset="0"/>
              </a:rPr>
              <a:t>1.</a:t>
            </a:r>
            <a:r>
              <a:rPr lang="pl-PL">
                <a:effectLst/>
                <a:latin typeface="Cambria" panose="02040503050406030204" pitchFamily="18" charset="0"/>
              </a:rPr>
              <a:t> </a:t>
            </a:r>
            <a:r>
              <a:rPr lang="pl-PL" b="1">
                <a:effectLst/>
                <a:latin typeface="Cambria" panose="02040503050406030204" pitchFamily="18" charset="0"/>
              </a:rPr>
              <a:t>Naucz</a:t>
            </a:r>
            <a:r>
              <a:rPr lang="pl-PL">
                <a:effectLst/>
                <a:latin typeface="Cambria" panose="02040503050406030204" pitchFamily="18" charset="0"/>
              </a:rPr>
              <a:t> </a:t>
            </a:r>
            <a:r>
              <a:rPr lang="pl-PL" b="1">
                <a:effectLst/>
                <a:latin typeface="Cambria" panose="02040503050406030204" pitchFamily="18" charset="0"/>
              </a:rPr>
              <a:t>dziecko</a:t>
            </a:r>
            <a:r>
              <a:rPr lang="pl-PL">
                <a:effectLst/>
                <a:latin typeface="Cambria" panose="02040503050406030204" pitchFamily="18" charset="0"/>
              </a:rPr>
              <a:t> </a:t>
            </a:r>
            <a:r>
              <a:rPr lang="pl-PL" b="1">
                <a:effectLst/>
                <a:latin typeface="Cambria" panose="02040503050406030204" pitchFamily="18" charset="0"/>
              </a:rPr>
              <a:t>empatii</a:t>
            </a:r>
            <a:r>
              <a:rPr lang="pl-PL">
                <a:effectLst/>
                <a:latin typeface="Cambria" panose="02040503050406030204" pitchFamily="18" charset="0"/>
              </a:rPr>
              <a:t> </a:t>
            </a:r>
            <a:r>
              <a:rPr lang="pl-PL" b="1">
                <a:effectLst/>
                <a:latin typeface="Cambria" panose="02040503050406030204" pitchFamily="18" charset="0"/>
              </a:rPr>
              <a:t>i</a:t>
            </a:r>
            <a:r>
              <a:rPr lang="pl-PL">
                <a:effectLst/>
                <a:latin typeface="Cambria" panose="02040503050406030204" pitchFamily="18" charset="0"/>
              </a:rPr>
              <a:t> </a:t>
            </a:r>
            <a:r>
              <a:rPr lang="pl-PL" b="1">
                <a:effectLst/>
                <a:latin typeface="Cambria" panose="02040503050406030204" pitchFamily="18" charset="0"/>
              </a:rPr>
              <a:t>szacunku</a:t>
            </a:r>
            <a:endParaRPr lang="pl-PL">
              <a:effectLst/>
              <a:latin typeface="Cambria" panose="02040503050406030204" pitchFamily="18" charset="0"/>
            </a:endParaRPr>
          </a:p>
          <a:p>
            <a:pPr marL="347472" indent="-347472" rtl="0" eaLnBrk="1" latinLnBrk="0" hangingPunct="1">
              <a:lnSpc>
                <a:spcPct val="130000"/>
              </a:lnSpc>
              <a:spcBef>
                <a:spcPts val="93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>
                <a:effectLst/>
                <a:latin typeface="Cambria" panose="02040503050406030204" pitchFamily="18" charset="0"/>
              </a:rPr>
              <a:t>Prowadź rozmowy z dzieckiem na temat znaczenia uczuć innych ludzi.</a:t>
            </a:r>
          </a:p>
          <a:p>
            <a:pPr marL="347472" indent="-347472" rtl="0" eaLnBrk="1" latinLnBrk="0" hangingPunct="1">
              <a:lnSpc>
                <a:spcPct val="130000"/>
              </a:lnSpc>
              <a:spcBef>
                <a:spcPts val="93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>
                <a:effectLst/>
                <a:latin typeface="Cambria" panose="02040503050406030204" pitchFamily="18" charset="0"/>
              </a:rPr>
              <a:t>Motywuj do przyjmowania postaw wspierających i nieoceniających.</a:t>
            </a:r>
          </a:p>
          <a:p>
            <a:pPr marL="347472" indent="-347472" rtl="0" eaLnBrk="1" latinLnBrk="0" hangingPunct="1">
              <a:lnSpc>
                <a:spcPct val="130000"/>
              </a:lnSpc>
              <a:spcBef>
                <a:spcPts val="93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>
                <a:effectLst/>
                <a:latin typeface="Cambria" panose="02040503050406030204" pitchFamily="18" charset="0"/>
              </a:rPr>
              <a:t>Wyjaśniaj różnicę pomiędzy żartowaniem a krzywdzeniem kogoś.</a:t>
            </a:r>
          </a:p>
          <a:p>
            <a:pPr>
              <a:lnSpc>
                <a:spcPct val="130000"/>
              </a:lnSpc>
              <a:buNone/>
            </a:pPr>
            <a:r>
              <a:rPr lang="pl-PL">
                <a:effectLst/>
                <a:latin typeface="Cambria" panose="02040503050406030204" pitchFamily="18" charset="0"/>
              </a:rPr>
              <a:t/>
            </a:r>
            <a:br>
              <a:rPr lang="pl-PL">
                <a:effectLst/>
                <a:latin typeface="Cambria" panose="02040503050406030204" pitchFamily="18" charset="0"/>
              </a:rPr>
            </a:b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70153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CB747336-819B-7742-E16C-0358727875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xmlns="" id="{22F24225-0E3A-40A5-A927-CEFC144381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9">
            <a:extLst>
              <a:ext uri="{FF2B5EF4-FFF2-40B4-BE49-F238E27FC236}">
                <a16:creationId xmlns:a16="http://schemas.microsoft.com/office/drawing/2014/main" xmlns="" id="{5B02B8FB-EF36-4677-B5B5-E9B989F25E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83796" cy="6858000"/>
          </a:xfrm>
          <a:custGeom>
            <a:avLst/>
            <a:gdLst>
              <a:gd name="connsiteX0" fmla="*/ 0 w 4583796"/>
              <a:gd name="connsiteY0" fmla="*/ 0 h 6858000"/>
              <a:gd name="connsiteX1" fmla="*/ 1087374 w 4583796"/>
              <a:gd name="connsiteY1" fmla="*/ 0 h 6858000"/>
              <a:gd name="connsiteX2" fmla="*/ 1598212 w 4583796"/>
              <a:gd name="connsiteY2" fmla="*/ 0 h 6858000"/>
              <a:gd name="connsiteX3" fmla="*/ 2960773 w 4583796"/>
              <a:gd name="connsiteY3" fmla="*/ 0 h 6858000"/>
              <a:gd name="connsiteX4" fmla="*/ 2982897 w 4583796"/>
              <a:gd name="connsiteY4" fmla="*/ 14997 h 6858000"/>
              <a:gd name="connsiteX5" fmla="*/ 4583796 w 4583796"/>
              <a:gd name="connsiteY5" fmla="*/ 3621656 h 6858000"/>
              <a:gd name="connsiteX6" fmla="*/ 2709446 w 4583796"/>
              <a:gd name="connsiteY6" fmla="*/ 6374814 h 6858000"/>
              <a:gd name="connsiteX7" fmla="*/ 2192798 w 4583796"/>
              <a:gd name="connsiteY7" fmla="*/ 6780599 h 6858000"/>
              <a:gd name="connsiteX8" fmla="*/ 2081042 w 4583796"/>
              <a:gd name="connsiteY8" fmla="*/ 6858000 h 6858000"/>
              <a:gd name="connsiteX9" fmla="*/ 1598212 w 4583796"/>
              <a:gd name="connsiteY9" fmla="*/ 6858000 h 6858000"/>
              <a:gd name="connsiteX10" fmla="*/ 1087374 w 4583796"/>
              <a:gd name="connsiteY10" fmla="*/ 6858000 h 6858000"/>
              <a:gd name="connsiteX11" fmla="*/ 0 w 4583796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83796" h="6858000">
                <a:moveTo>
                  <a:pt x="0" y="0"/>
                </a:moveTo>
                <a:lnTo>
                  <a:pt x="1087374" y="0"/>
                </a:lnTo>
                <a:lnTo>
                  <a:pt x="1598212" y="0"/>
                </a:lnTo>
                <a:lnTo>
                  <a:pt x="2960773" y="0"/>
                </a:lnTo>
                <a:lnTo>
                  <a:pt x="2982897" y="14997"/>
                </a:lnTo>
                <a:cubicBezTo>
                  <a:pt x="4010060" y="754641"/>
                  <a:pt x="4583796" y="2093192"/>
                  <a:pt x="4583796" y="3621656"/>
                </a:cubicBezTo>
                <a:cubicBezTo>
                  <a:pt x="4583796" y="4969131"/>
                  <a:pt x="3655071" y="5602839"/>
                  <a:pt x="2709446" y="6374814"/>
                </a:cubicBezTo>
                <a:cubicBezTo>
                  <a:pt x="2537243" y="6515397"/>
                  <a:pt x="2366616" y="6653108"/>
                  <a:pt x="2192798" y="6780599"/>
                </a:cubicBezTo>
                <a:lnTo>
                  <a:pt x="2081042" y="6858000"/>
                </a:lnTo>
                <a:lnTo>
                  <a:pt x="1598212" y="6858000"/>
                </a:lnTo>
                <a:lnTo>
                  <a:pt x="108737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Freeform: Shape 11">
            <a:extLst>
              <a:ext uri="{FF2B5EF4-FFF2-40B4-BE49-F238E27FC236}">
                <a16:creationId xmlns:a16="http://schemas.microsoft.com/office/drawing/2014/main" xmlns="" id="{BE30D5C6-EC5C-4D78-8689-1B6822BFF7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50012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12A73499-12A4-4080-B0DE-351867697F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0113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60A52FE6-BB17-4BE4-BFA1-8896FD7CFA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048872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A7BBF837-70DD-4FFD-A87C-FAD1F5D8AB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50012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xmlns="" id="{CE5EB792-CB0B-44C0-9561-24A263D874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0113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xmlns="" id="{C0FB4A96-0FD5-4642-8CE2-57623A3A42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048872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696EA92-4550-585D-AE08-E0501A063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218" y="1833229"/>
            <a:ext cx="3161338" cy="2934031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</a:pPr>
            <a:r>
              <a:rPr lang="pl-PL" sz="2700" b="1"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W jaki sposób rodzice mogą przeciwdziałać hejtowi?</a:t>
            </a:r>
            <a:endParaRPr lang="pl-PL" sz="270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FE1FDD0-46C1-5C4F-728B-3ED4630F3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4834" y="1105306"/>
            <a:ext cx="4982452" cy="4337435"/>
          </a:xfrm>
        </p:spPr>
        <p:txBody>
          <a:bodyPr anchor="ctr">
            <a:normAutofit/>
          </a:bodyPr>
          <a:lstStyle/>
          <a:p>
            <a:pPr marL="347472" indent="-347472" rtl="0" eaLnBrk="1" latinLnBrk="0" hangingPunct="1">
              <a:spcBef>
                <a:spcPts val="930"/>
              </a:spcBef>
              <a:spcAft>
                <a:spcPts val="600"/>
              </a:spcAft>
              <a:buNone/>
            </a:pPr>
            <a:r>
              <a:rPr lang="pl-PL" b="1">
                <a:effectLst/>
                <a:latin typeface="Cambria" panose="02040503050406030204" pitchFamily="18" charset="0"/>
              </a:rPr>
              <a:t>2.</a:t>
            </a:r>
            <a:r>
              <a:rPr lang="pl-PL">
                <a:effectLst/>
                <a:latin typeface="Cambria" panose="02040503050406030204" pitchFamily="18" charset="0"/>
              </a:rPr>
              <a:t> </a:t>
            </a:r>
            <a:r>
              <a:rPr lang="pl-PL" b="1">
                <a:effectLst/>
                <a:latin typeface="Cambria" panose="02040503050406030204" pitchFamily="18" charset="0"/>
              </a:rPr>
              <a:t>Prowadź regularne rozmowy</a:t>
            </a:r>
            <a:endParaRPr lang="pl-PL">
              <a:effectLst/>
              <a:latin typeface="Cambria" panose="02040503050406030204" pitchFamily="18" charset="0"/>
            </a:endParaRPr>
          </a:p>
          <a:p>
            <a:pPr marL="347472" indent="-347472" rtl="0" eaLnBrk="1" latinLnBrk="0" hangingPunct="1">
              <a:spcBef>
                <a:spcPts val="93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>
                <a:effectLst/>
                <a:latin typeface="Cambria" panose="02040503050406030204" pitchFamily="18" charset="0"/>
              </a:rPr>
              <a:t>Zadaj pytania nie tylko dotyczące ocen, ale również o relacje z innymi dziećmi.</a:t>
            </a:r>
          </a:p>
          <a:p>
            <a:pPr marL="347472" indent="-347472" rtl="0" eaLnBrk="1" latinLnBrk="0" hangingPunct="1">
              <a:spcBef>
                <a:spcPts val="93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>
                <a:effectLst/>
                <a:latin typeface="Cambria" panose="02040503050406030204" pitchFamily="18" charset="0"/>
              </a:rPr>
              <a:t>Zainteresuj się tym, co dziecko doświadcza zarówno w Internecie, jak i w życiu codziennym.</a:t>
            </a:r>
          </a:p>
          <a:p>
            <a:pPr marL="347472" indent="-347472" rtl="0" eaLnBrk="1" latinLnBrk="0" hangingPunct="1">
              <a:spcBef>
                <a:spcPts val="93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>
                <a:effectLst/>
                <a:latin typeface="Cambria" panose="02040503050406030204" pitchFamily="18" charset="0"/>
              </a:rPr>
              <a:t>Bądź otwarty — unikaj oceniania, a zamiast tego po prostu słuchaj.</a:t>
            </a:r>
            <a:endParaRPr lang="pl-PL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41335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35D07187-2795-5522-CDD7-7D462C5C13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22F24225-0E3A-40A5-A927-CEFC144381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5B02B8FB-EF36-4677-B5B5-E9B989F25E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83796" cy="6858000"/>
          </a:xfrm>
          <a:custGeom>
            <a:avLst/>
            <a:gdLst>
              <a:gd name="connsiteX0" fmla="*/ 0 w 4583796"/>
              <a:gd name="connsiteY0" fmla="*/ 0 h 6858000"/>
              <a:gd name="connsiteX1" fmla="*/ 1087374 w 4583796"/>
              <a:gd name="connsiteY1" fmla="*/ 0 h 6858000"/>
              <a:gd name="connsiteX2" fmla="*/ 1598212 w 4583796"/>
              <a:gd name="connsiteY2" fmla="*/ 0 h 6858000"/>
              <a:gd name="connsiteX3" fmla="*/ 2960773 w 4583796"/>
              <a:gd name="connsiteY3" fmla="*/ 0 h 6858000"/>
              <a:gd name="connsiteX4" fmla="*/ 2982897 w 4583796"/>
              <a:gd name="connsiteY4" fmla="*/ 14997 h 6858000"/>
              <a:gd name="connsiteX5" fmla="*/ 4583796 w 4583796"/>
              <a:gd name="connsiteY5" fmla="*/ 3621656 h 6858000"/>
              <a:gd name="connsiteX6" fmla="*/ 2709446 w 4583796"/>
              <a:gd name="connsiteY6" fmla="*/ 6374814 h 6858000"/>
              <a:gd name="connsiteX7" fmla="*/ 2192798 w 4583796"/>
              <a:gd name="connsiteY7" fmla="*/ 6780599 h 6858000"/>
              <a:gd name="connsiteX8" fmla="*/ 2081042 w 4583796"/>
              <a:gd name="connsiteY8" fmla="*/ 6858000 h 6858000"/>
              <a:gd name="connsiteX9" fmla="*/ 1598212 w 4583796"/>
              <a:gd name="connsiteY9" fmla="*/ 6858000 h 6858000"/>
              <a:gd name="connsiteX10" fmla="*/ 1087374 w 4583796"/>
              <a:gd name="connsiteY10" fmla="*/ 6858000 h 6858000"/>
              <a:gd name="connsiteX11" fmla="*/ 0 w 4583796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83796" h="6858000">
                <a:moveTo>
                  <a:pt x="0" y="0"/>
                </a:moveTo>
                <a:lnTo>
                  <a:pt x="1087374" y="0"/>
                </a:lnTo>
                <a:lnTo>
                  <a:pt x="1598212" y="0"/>
                </a:lnTo>
                <a:lnTo>
                  <a:pt x="2960773" y="0"/>
                </a:lnTo>
                <a:lnTo>
                  <a:pt x="2982897" y="14997"/>
                </a:lnTo>
                <a:cubicBezTo>
                  <a:pt x="4010060" y="754641"/>
                  <a:pt x="4583796" y="2093192"/>
                  <a:pt x="4583796" y="3621656"/>
                </a:cubicBezTo>
                <a:cubicBezTo>
                  <a:pt x="4583796" y="4969131"/>
                  <a:pt x="3655071" y="5602839"/>
                  <a:pt x="2709446" y="6374814"/>
                </a:cubicBezTo>
                <a:cubicBezTo>
                  <a:pt x="2537243" y="6515397"/>
                  <a:pt x="2366616" y="6653108"/>
                  <a:pt x="2192798" y="6780599"/>
                </a:cubicBezTo>
                <a:lnTo>
                  <a:pt x="2081042" y="6858000"/>
                </a:lnTo>
                <a:lnTo>
                  <a:pt x="1598212" y="6858000"/>
                </a:lnTo>
                <a:lnTo>
                  <a:pt x="108737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BE30D5C6-EC5C-4D78-8689-1B6822BFF7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50012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12A73499-12A4-4080-B0DE-351867697F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0113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60A52FE6-BB17-4BE4-BFA1-8896FD7CFA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048872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A7BBF837-70DD-4FFD-A87C-FAD1F5D8AB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50012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xmlns="" id="{CE5EB792-CB0B-44C0-9561-24A263D874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0113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xmlns="" id="{C0FB4A96-0FD5-4642-8CE2-57623A3A42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048872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8071A6D-CAA1-A658-F2AD-0A0800E65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218" y="1833229"/>
            <a:ext cx="3161338" cy="2934031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</a:pPr>
            <a:r>
              <a:rPr lang="pl-PL" sz="2700" b="1"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W jaki sposób rodzice mogą przeciwdziałać hejtowi?</a:t>
            </a:r>
            <a:endParaRPr lang="pl-PL" sz="270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73B7EFB-484A-5B5C-970B-2955AEA36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4834" y="1105306"/>
            <a:ext cx="4982452" cy="4337435"/>
          </a:xfrm>
        </p:spPr>
        <p:txBody>
          <a:bodyPr anchor="ctr">
            <a:normAutofit/>
          </a:bodyPr>
          <a:lstStyle/>
          <a:p>
            <a:pPr marL="347472" indent="-347472" rtl="0" eaLnBrk="1" latinLnBrk="0" hangingPunct="1">
              <a:spcBef>
                <a:spcPts val="930"/>
              </a:spcBef>
              <a:spcAft>
                <a:spcPts val="600"/>
              </a:spcAft>
              <a:buNone/>
            </a:pPr>
            <a:r>
              <a:rPr lang="pl-PL" b="1">
                <a:effectLst/>
                <a:latin typeface="Cambria" panose="02040503050406030204" pitchFamily="18" charset="0"/>
              </a:rPr>
              <a:t>3.</a:t>
            </a:r>
            <a:r>
              <a:rPr lang="pl-PL">
                <a:effectLst/>
                <a:latin typeface="Cambria" panose="02040503050406030204" pitchFamily="18" charset="0"/>
              </a:rPr>
              <a:t> </a:t>
            </a:r>
            <a:r>
              <a:rPr lang="pl-PL" b="1">
                <a:effectLst/>
                <a:latin typeface="Cambria" panose="02040503050406030204" pitchFamily="18" charset="0"/>
              </a:rPr>
              <a:t>Zwróć</a:t>
            </a:r>
            <a:r>
              <a:rPr lang="pl-PL">
                <a:effectLst/>
                <a:latin typeface="Cambria" panose="02040503050406030204" pitchFamily="18" charset="0"/>
              </a:rPr>
              <a:t> </a:t>
            </a:r>
            <a:r>
              <a:rPr lang="pl-PL" b="1">
                <a:effectLst/>
                <a:latin typeface="Cambria" panose="02040503050406030204" pitchFamily="18" charset="0"/>
              </a:rPr>
              <a:t>uwagę</a:t>
            </a:r>
            <a:r>
              <a:rPr lang="pl-PL">
                <a:effectLst/>
                <a:latin typeface="Cambria" panose="02040503050406030204" pitchFamily="18" charset="0"/>
              </a:rPr>
              <a:t> </a:t>
            </a:r>
            <a:r>
              <a:rPr lang="pl-PL" b="1">
                <a:effectLst/>
                <a:latin typeface="Cambria" panose="02040503050406030204" pitchFamily="18" charset="0"/>
              </a:rPr>
              <a:t>na</a:t>
            </a:r>
            <a:r>
              <a:rPr lang="pl-PL">
                <a:effectLst/>
                <a:latin typeface="Cambria" panose="02040503050406030204" pitchFamily="18" charset="0"/>
              </a:rPr>
              <a:t> </a:t>
            </a:r>
            <a:r>
              <a:rPr lang="pl-PL" b="1">
                <a:effectLst/>
                <a:latin typeface="Cambria" panose="02040503050406030204" pitchFamily="18" charset="0"/>
              </a:rPr>
              <a:t>obecność</a:t>
            </a:r>
            <a:r>
              <a:rPr lang="pl-PL">
                <a:effectLst/>
                <a:latin typeface="Cambria" panose="02040503050406030204" pitchFamily="18" charset="0"/>
              </a:rPr>
              <a:t> </a:t>
            </a:r>
            <a:r>
              <a:rPr lang="pl-PL" b="1">
                <a:effectLst/>
                <a:latin typeface="Cambria" panose="02040503050406030204" pitchFamily="18" charset="0"/>
              </a:rPr>
              <a:t>dziecka</a:t>
            </a:r>
            <a:r>
              <a:rPr lang="pl-PL">
                <a:effectLst/>
                <a:latin typeface="Cambria" panose="02040503050406030204" pitchFamily="18" charset="0"/>
              </a:rPr>
              <a:t> </a:t>
            </a:r>
            <a:r>
              <a:rPr lang="pl-PL" b="1">
                <a:effectLst/>
                <a:latin typeface="Cambria" panose="02040503050406030204" pitchFamily="18" charset="0"/>
              </a:rPr>
              <a:t>w</a:t>
            </a:r>
            <a:r>
              <a:rPr lang="pl-PL">
                <a:effectLst/>
                <a:latin typeface="Cambria" panose="02040503050406030204" pitchFamily="18" charset="0"/>
              </a:rPr>
              <a:t> </a:t>
            </a:r>
            <a:r>
              <a:rPr lang="pl-PL" b="1">
                <a:effectLst/>
                <a:latin typeface="Cambria" panose="02040503050406030204" pitchFamily="18" charset="0"/>
              </a:rPr>
              <a:t>Internecie</a:t>
            </a:r>
          </a:p>
          <a:p>
            <a:pPr marL="347472" indent="-347472" rtl="0" eaLnBrk="1" latinLnBrk="0" hangingPunct="1">
              <a:spcBef>
                <a:spcPts val="93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>
                <a:effectLst/>
                <a:latin typeface="Cambria" panose="02040503050406030204" pitchFamily="18" charset="0"/>
              </a:rPr>
              <a:t>Razem przeglądajcie aplikacje i gry.</a:t>
            </a:r>
          </a:p>
          <a:p>
            <a:pPr marL="347472" indent="-347472" rtl="0" eaLnBrk="1" latinLnBrk="0" hangingPunct="1">
              <a:spcBef>
                <a:spcPts val="93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>
                <a:effectLst/>
                <a:latin typeface="Cambria" panose="02040503050406030204" pitchFamily="18" charset="0"/>
              </a:rPr>
              <a:t>Dyskutuj o tym, co dziecko obserwuje i jakie ma odczucia.</a:t>
            </a:r>
          </a:p>
          <a:p>
            <a:pPr marL="347472" indent="-347472" rtl="0" eaLnBrk="1" latinLnBrk="0" hangingPunct="1">
              <a:spcBef>
                <a:spcPts val="93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>
                <a:effectLst/>
                <a:latin typeface="Cambria" panose="02040503050406030204" pitchFamily="18" charset="0"/>
              </a:rPr>
              <a:t>Wprowadź zasady dotyczące korzystania z mediów społecznościowych.</a:t>
            </a:r>
            <a:endParaRPr lang="pl-PL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18183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F858D905-1C1C-4DB1-ACC6-00F917E75B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22F24225-0E3A-40A5-A927-CEFC144381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5B02B8FB-EF36-4677-B5B5-E9B989F25E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83796" cy="6858000"/>
          </a:xfrm>
          <a:custGeom>
            <a:avLst/>
            <a:gdLst>
              <a:gd name="connsiteX0" fmla="*/ 0 w 4583796"/>
              <a:gd name="connsiteY0" fmla="*/ 0 h 6858000"/>
              <a:gd name="connsiteX1" fmla="*/ 1087374 w 4583796"/>
              <a:gd name="connsiteY1" fmla="*/ 0 h 6858000"/>
              <a:gd name="connsiteX2" fmla="*/ 1598212 w 4583796"/>
              <a:gd name="connsiteY2" fmla="*/ 0 h 6858000"/>
              <a:gd name="connsiteX3" fmla="*/ 2960773 w 4583796"/>
              <a:gd name="connsiteY3" fmla="*/ 0 h 6858000"/>
              <a:gd name="connsiteX4" fmla="*/ 2982897 w 4583796"/>
              <a:gd name="connsiteY4" fmla="*/ 14997 h 6858000"/>
              <a:gd name="connsiteX5" fmla="*/ 4583796 w 4583796"/>
              <a:gd name="connsiteY5" fmla="*/ 3621656 h 6858000"/>
              <a:gd name="connsiteX6" fmla="*/ 2709446 w 4583796"/>
              <a:gd name="connsiteY6" fmla="*/ 6374814 h 6858000"/>
              <a:gd name="connsiteX7" fmla="*/ 2192798 w 4583796"/>
              <a:gd name="connsiteY7" fmla="*/ 6780599 h 6858000"/>
              <a:gd name="connsiteX8" fmla="*/ 2081042 w 4583796"/>
              <a:gd name="connsiteY8" fmla="*/ 6858000 h 6858000"/>
              <a:gd name="connsiteX9" fmla="*/ 1598212 w 4583796"/>
              <a:gd name="connsiteY9" fmla="*/ 6858000 h 6858000"/>
              <a:gd name="connsiteX10" fmla="*/ 1087374 w 4583796"/>
              <a:gd name="connsiteY10" fmla="*/ 6858000 h 6858000"/>
              <a:gd name="connsiteX11" fmla="*/ 0 w 4583796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83796" h="6858000">
                <a:moveTo>
                  <a:pt x="0" y="0"/>
                </a:moveTo>
                <a:lnTo>
                  <a:pt x="1087374" y="0"/>
                </a:lnTo>
                <a:lnTo>
                  <a:pt x="1598212" y="0"/>
                </a:lnTo>
                <a:lnTo>
                  <a:pt x="2960773" y="0"/>
                </a:lnTo>
                <a:lnTo>
                  <a:pt x="2982897" y="14997"/>
                </a:lnTo>
                <a:cubicBezTo>
                  <a:pt x="4010060" y="754641"/>
                  <a:pt x="4583796" y="2093192"/>
                  <a:pt x="4583796" y="3621656"/>
                </a:cubicBezTo>
                <a:cubicBezTo>
                  <a:pt x="4583796" y="4969131"/>
                  <a:pt x="3655071" y="5602839"/>
                  <a:pt x="2709446" y="6374814"/>
                </a:cubicBezTo>
                <a:cubicBezTo>
                  <a:pt x="2537243" y="6515397"/>
                  <a:pt x="2366616" y="6653108"/>
                  <a:pt x="2192798" y="6780599"/>
                </a:cubicBezTo>
                <a:lnTo>
                  <a:pt x="2081042" y="6858000"/>
                </a:lnTo>
                <a:lnTo>
                  <a:pt x="1598212" y="6858000"/>
                </a:lnTo>
                <a:lnTo>
                  <a:pt x="108737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BE30D5C6-EC5C-4D78-8689-1B6822BFF7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50012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12A73499-12A4-4080-B0DE-351867697F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0113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60A52FE6-BB17-4BE4-BFA1-8896FD7CFA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048872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A7BBF837-70DD-4FFD-A87C-FAD1F5D8AB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50012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xmlns="" id="{CE5EB792-CB0B-44C0-9561-24A263D874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0113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xmlns="" id="{C0FB4A96-0FD5-4642-8CE2-57623A3A42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048872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ABFDADB-C199-7BF8-4C1B-9AC7E0D8D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218" y="1833229"/>
            <a:ext cx="3161338" cy="2934031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</a:pPr>
            <a:r>
              <a:rPr lang="pl-PL" sz="2700" b="1"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W jaki sposób rodzice mogą przeciwdziałać hejtowi?</a:t>
            </a:r>
            <a:endParaRPr lang="pl-PL" sz="270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C949A838-4CCB-CD2E-A738-1A826E1F2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4834" y="1105306"/>
            <a:ext cx="4982452" cy="4337435"/>
          </a:xfrm>
        </p:spPr>
        <p:txBody>
          <a:bodyPr anchor="ctr">
            <a:normAutofit/>
          </a:bodyPr>
          <a:lstStyle/>
          <a:p>
            <a:pPr marL="347472" indent="-347472" rtl="0" eaLnBrk="1" latinLnBrk="0" hangingPunct="1">
              <a:spcBef>
                <a:spcPts val="930"/>
              </a:spcBef>
              <a:spcAft>
                <a:spcPts val="600"/>
              </a:spcAft>
              <a:buNone/>
            </a:pPr>
            <a:r>
              <a:rPr lang="pl-PL" b="1">
                <a:effectLst/>
                <a:latin typeface="Cambria" panose="02040503050406030204" pitchFamily="18" charset="0"/>
              </a:rPr>
              <a:t>4.</a:t>
            </a:r>
            <a:r>
              <a:rPr lang="pl-PL">
                <a:effectLst/>
                <a:latin typeface="Cambria" panose="02040503050406030204" pitchFamily="18" charset="0"/>
              </a:rPr>
              <a:t> </a:t>
            </a:r>
            <a:r>
              <a:rPr lang="pl-PL" b="1">
                <a:effectLst/>
                <a:latin typeface="Cambria" panose="02040503050406030204" pitchFamily="18" charset="0"/>
              </a:rPr>
              <a:t>Reaguj</a:t>
            </a:r>
            <a:r>
              <a:rPr lang="pl-PL">
                <a:effectLst/>
                <a:latin typeface="Cambria" panose="02040503050406030204" pitchFamily="18" charset="0"/>
              </a:rPr>
              <a:t> </a:t>
            </a:r>
            <a:r>
              <a:rPr lang="pl-PL" b="1">
                <a:effectLst/>
                <a:latin typeface="Cambria" panose="02040503050406030204" pitchFamily="18" charset="0"/>
              </a:rPr>
              <a:t>na</a:t>
            </a:r>
            <a:r>
              <a:rPr lang="pl-PL">
                <a:effectLst/>
                <a:latin typeface="Cambria" panose="02040503050406030204" pitchFamily="18" charset="0"/>
              </a:rPr>
              <a:t> </a:t>
            </a:r>
            <a:r>
              <a:rPr lang="pl-PL" b="1">
                <a:effectLst/>
                <a:latin typeface="Cambria" panose="02040503050406030204" pitchFamily="18" charset="0"/>
              </a:rPr>
              <a:t>przemoc</a:t>
            </a:r>
            <a:endParaRPr lang="pl-PL">
              <a:effectLst/>
              <a:latin typeface="Cambria" panose="02040503050406030204" pitchFamily="18" charset="0"/>
            </a:endParaRPr>
          </a:p>
          <a:p>
            <a:pPr marL="347472" indent="-347472" rtl="0" eaLnBrk="1" latinLnBrk="0" hangingPunct="1">
              <a:spcBef>
                <a:spcPts val="93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>
                <a:effectLst/>
                <a:latin typeface="Cambria" panose="02040503050406030204" pitchFamily="18" charset="0"/>
              </a:rPr>
              <a:t>Nie lekceważ zmian w zachowaniu (izolacja, gniew, strach).</a:t>
            </a:r>
          </a:p>
          <a:p>
            <a:pPr marL="347472" indent="-347472" rtl="0" eaLnBrk="1" latinLnBrk="0" hangingPunct="1">
              <a:spcBef>
                <a:spcPts val="93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>
                <a:effectLst/>
                <a:latin typeface="Cambria" panose="02040503050406030204" pitchFamily="18" charset="0"/>
              </a:rPr>
              <a:t>Jeśli dziecko wspomina o obrażaniu – potraktuj to poważnie.</a:t>
            </a:r>
          </a:p>
          <a:p>
            <a:pPr marL="347472" indent="-347472" rtl="0" eaLnBrk="1" latinLnBrk="0" hangingPunct="1">
              <a:spcBef>
                <a:spcPts val="93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>
                <a:effectLst/>
                <a:latin typeface="Cambria" panose="02040503050406030204" pitchFamily="18" charset="0"/>
              </a:rPr>
              <a:t>Informuj szkołę, psychologa lub właściwe służby o takich sytuacjach.</a:t>
            </a:r>
            <a:endParaRPr lang="pl-PL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3517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47FC6A8B-34F9-40FB-AA2D-E34168F528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0724E16-51D7-05CA-57E3-902429BCF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430" y="1105232"/>
            <a:ext cx="3766456" cy="4277802"/>
          </a:xfrm>
        </p:spPr>
        <p:txBody>
          <a:bodyPr anchor="ctr">
            <a:normAutofit/>
          </a:bodyPr>
          <a:lstStyle/>
          <a:p>
            <a:r>
              <a:rPr lang="pl-PL" sz="4000" dirty="0"/>
              <a:t>Czym jest kryzys psychiczny?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D4D684F8-91BF-481C-A965-722756A383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4308533" y="0"/>
            <a:ext cx="7883467" cy="6858000"/>
            <a:chOff x="0" y="0"/>
            <a:chExt cx="7883467" cy="68580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05DF7B3C-29EF-4ADC-BFDC-C3A038AC432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7475746" cy="6858000"/>
            </a:xfrm>
            <a:custGeom>
              <a:avLst/>
              <a:gdLst>
                <a:gd name="connsiteX0" fmla="*/ 0 w 7475746"/>
                <a:gd name="connsiteY0" fmla="*/ 0 h 6858000"/>
                <a:gd name="connsiteX1" fmla="*/ 5859459 w 7475746"/>
                <a:gd name="connsiteY1" fmla="*/ 0 h 6858000"/>
                <a:gd name="connsiteX2" fmla="*/ 5874848 w 7475746"/>
                <a:gd name="connsiteY2" fmla="*/ 10445 h 6858000"/>
                <a:gd name="connsiteX3" fmla="*/ 7475746 w 7475746"/>
                <a:gd name="connsiteY3" fmla="*/ 3621913 h 6858000"/>
                <a:gd name="connsiteX4" fmla="*/ 5601397 w 7475746"/>
                <a:gd name="connsiteY4" fmla="*/ 6378742 h 6858000"/>
                <a:gd name="connsiteX5" fmla="*/ 5084748 w 7475746"/>
                <a:gd name="connsiteY5" fmla="*/ 6785068 h 6858000"/>
                <a:gd name="connsiteX6" fmla="*/ 4979585 w 7475746"/>
                <a:gd name="connsiteY6" fmla="*/ 6858000 h 6858000"/>
                <a:gd name="connsiteX7" fmla="*/ 0 w 7475746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475746" h="6858000">
                  <a:moveTo>
                    <a:pt x="0" y="0"/>
                  </a:moveTo>
                  <a:lnTo>
                    <a:pt x="5859459" y="0"/>
                  </a:lnTo>
                  <a:lnTo>
                    <a:pt x="5874848" y="10445"/>
                  </a:lnTo>
                  <a:cubicBezTo>
                    <a:pt x="6902010" y="751075"/>
                    <a:pt x="7475746" y="2091411"/>
                    <a:pt x="7475746" y="3621913"/>
                  </a:cubicBezTo>
                  <a:cubicBezTo>
                    <a:pt x="7475746" y="4971185"/>
                    <a:pt x="6547021" y="5605738"/>
                    <a:pt x="5601397" y="6378742"/>
                  </a:cubicBezTo>
                  <a:cubicBezTo>
                    <a:pt x="5429193" y="6519512"/>
                    <a:pt x="5258566" y="6657407"/>
                    <a:pt x="5084748" y="6785068"/>
                  </a:cubicBezTo>
                  <a:lnTo>
                    <a:pt x="4979585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20289037-6999-491E-AA63-CC1C3CBBF8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353744" y="0"/>
              <a:ext cx="2529723" cy="6858000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497CF6DF-9FF9-4D10-B338-0BEFC0AA31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133737" y="0"/>
              <a:ext cx="2536434" cy="6858000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C088BCB2-2FA3-7163-0D57-0DD01F9D7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5232"/>
            <a:ext cx="5176298" cy="4277802"/>
          </a:xfrm>
        </p:spPr>
        <p:txBody>
          <a:bodyPr anchor="ctr">
            <a:normAutofit/>
          </a:bodyPr>
          <a:lstStyle/>
          <a:p>
            <a:r>
              <a:rPr lang="pl-PL" sz="2400" b="0" i="0" dirty="0">
                <a:effectLst/>
                <a:latin typeface="Google Sans"/>
              </a:rPr>
              <a:t>Kryzys psychiczny to stan, w którym osoba nie jest w stanie poradzić sobie ze stresem i trudnościami życiowymi. To reakcja emocjonalna na sytuacje, które wyczerpują zasoby, z których dana osoba dotychczas korzystała. 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7356609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2D6F43F1-2184-DC76-0129-9D24DF13F3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22F24225-0E3A-40A5-A927-CEFC144381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5B02B8FB-EF36-4677-B5B5-E9B989F25E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83796" cy="6858000"/>
          </a:xfrm>
          <a:custGeom>
            <a:avLst/>
            <a:gdLst>
              <a:gd name="connsiteX0" fmla="*/ 0 w 4583796"/>
              <a:gd name="connsiteY0" fmla="*/ 0 h 6858000"/>
              <a:gd name="connsiteX1" fmla="*/ 1087374 w 4583796"/>
              <a:gd name="connsiteY1" fmla="*/ 0 h 6858000"/>
              <a:gd name="connsiteX2" fmla="*/ 1598212 w 4583796"/>
              <a:gd name="connsiteY2" fmla="*/ 0 h 6858000"/>
              <a:gd name="connsiteX3" fmla="*/ 2960773 w 4583796"/>
              <a:gd name="connsiteY3" fmla="*/ 0 h 6858000"/>
              <a:gd name="connsiteX4" fmla="*/ 2982897 w 4583796"/>
              <a:gd name="connsiteY4" fmla="*/ 14997 h 6858000"/>
              <a:gd name="connsiteX5" fmla="*/ 4583796 w 4583796"/>
              <a:gd name="connsiteY5" fmla="*/ 3621656 h 6858000"/>
              <a:gd name="connsiteX6" fmla="*/ 2709446 w 4583796"/>
              <a:gd name="connsiteY6" fmla="*/ 6374814 h 6858000"/>
              <a:gd name="connsiteX7" fmla="*/ 2192798 w 4583796"/>
              <a:gd name="connsiteY7" fmla="*/ 6780599 h 6858000"/>
              <a:gd name="connsiteX8" fmla="*/ 2081042 w 4583796"/>
              <a:gd name="connsiteY8" fmla="*/ 6858000 h 6858000"/>
              <a:gd name="connsiteX9" fmla="*/ 1598212 w 4583796"/>
              <a:gd name="connsiteY9" fmla="*/ 6858000 h 6858000"/>
              <a:gd name="connsiteX10" fmla="*/ 1087374 w 4583796"/>
              <a:gd name="connsiteY10" fmla="*/ 6858000 h 6858000"/>
              <a:gd name="connsiteX11" fmla="*/ 0 w 4583796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83796" h="6858000">
                <a:moveTo>
                  <a:pt x="0" y="0"/>
                </a:moveTo>
                <a:lnTo>
                  <a:pt x="1087374" y="0"/>
                </a:lnTo>
                <a:lnTo>
                  <a:pt x="1598212" y="0"/>
                </a:lnTo>
                <a:lnTo>
                  <a:pt x="2960773" y="0"/>
                </a:lnTo>
                <a:lnTo>
                  <a:pt x="2982897" y="14997"/>
                </a:lnTo>
                <a:cubicBezTo>
                  <a:pt x="4010060" y="754641"/>
                  <a:pt x="4583796" y="2093192"/>
                  <a:pt x="4583796" y="3621656"/>
                </a:cubicBezTo>
                <a:cubicBezTo>
                  <a:pt x="4583796" y="4969131"/>
                  <a:pt x="3655071" y="5602839"/>
                  <a:pt x="2709446" y="6374814"/>
                </a:cubicBezTo>
                <a:cubicBezTo>
                  <a:pt x="2537243" y="6515397"/>
                  <a:pt x="2366616" y="6653108"/>
                  <a:pt x="2192798" y="6780599"/>
                </a:cubicBezTo>
                <a:lnTo>
                  <a:pt x="2081042" y="6858000"/>
                </a:lnTo>
                <a:lnTo>
                  <a:pt x="1598212" y="6858000"/>
                </a:lnTo>
                <a:lnTo>
                  <a:pt x="108737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BE30D5C6-EC5C-4D78-8689-1B6822BFF7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50012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12A73499-12A4-4080-B0DE-351867697F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0113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60A52FE6-BB17-4BE4-BFA1-8896FD7CFA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048872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A7BBF837-70DD-4FFD-A87C-FAD1F5D8AB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50012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xmlns="" id="{CE5EB792-CB0B-44C0-9561-24A263D874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0113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xmlns="" id="{C0FB4A96-0FD5-4642-8CE2-57623A3A42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048872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931481D-6E0F-E911-99E5-A667B6684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218" y="1833229"/>
            <a:ext cx="3161338" cy="2934031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</a:pPr>
            <a:r>
              <a:rPr lang="pl-PL" sz="2700" b="1"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W jaki sposób rodzice mogą przeciwdziałać hejtowi?</a:t>
            </a:r>
            <a:endParaRPr lang="pl-PL" sz="270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4ACE3E9-F8B3-78EA-4003-AC23BB653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4834" y="1105306"/>
            <a:ext cx="4982452" cy="4337435"/>
          </a:xfrm>
        </p:spPr>
        <p:txBody>
          <a:bodyPr anchor="ctr">
            <a:normAutofit/>
          </a:bodyPr>
          <a:lstStyle/>
          <a:p>
            <a:pPr marL="347472" indent="-347472" rtl="0" eaLnBrk="1" latinLnBrk="0" hangingPunct="1">
              <a:spcBef>
                <a:spcPts val="930"/>
              </a:spcBef>
              <a:spcAft>
                <a:spcPts val="600"/>
              </a:spcAft>
              <a:buNone/>
            </a:pPr>
            <a:r>
              <a:rPr lang="pl-PL" b="1">
                <a:effectLst/>
                <a:latin typeface="Cambria" panose="02040503050406030204" pitchFamily="18" charset="0"/>
              </a:rPr>
              <a:t>5.</a:t>
            </a:r>
            <a:r>
              <a:rPr lang="pl-PL">
                <a:effectLst/>
                <a:latin typeface="Cambria" panose="02040503050406030204" pitchFamily="18" charset="0"/>
              </a:rPr>
              <a:t> </a:t>
            </a:r>
            <a:r>
              <a:rPr lang="pl-PL" b="1">
                <a:effectLst/>
                <a:latin typeface="Cambria" panose="02040503050406030204" pitchFamily="18" charset="0"/>
              </a:rPr>
              <a:t>Współpraca</a:t>
            </a:r>
            <a:r>
              <a:rPr lang="pl-PL">
                <a:effectLst/>
                <a:latin typeface="Cambria" panose="02040503050406030204" pitchFamily="18" charset="0"/>
              </a:rPr>
              <a:t> </a:t>
            </a:r>
            <a:r>
              <a:rPr lang="pl-PL" b="1">
                <a:effectLst/>
                <a:latin typeface="Cambria" panose="02040503050406030204" pitchFamily="18" charset="0"/>
              </a:rPr>
              <a:t>ze</a:t>
            </a:r>
            <a:r>
              <a:rPr lang="pl-PL">
                <a:effectLst/>
                <a:latin typeface="Cambria" panose="02040503050406030204" pitchFamily="18" charset="0"/>
              </a:rPr>
              <a:t> </a:t>
            </a:r>
            <a:r>
              <a:rPr lang="pl-PL" b="1">
                <a:effectLst/>
                <a:latin typeface="Cambria" panose="02040503050406030204" pitchFamily="18" charset="0"/>
              </a:rPr>
              <a:t>szkołą</a:t>
            </a:r>
            <a:endParaRPr lang="pl-PL">
              <a:effectLst/>
              <a:latin typeface="Cambria" panose="02040503050406030204" pitchFamily="18" charset="0"/>
            </a:endParaRPr>
          </a:p>
          <a:p>
            <a:pPr marL="347472" indent="-347472" rtl="0" eaLnBrk="1" latinLnBrk="0" hangingPunct="1">
              <a:spcBef>
                <a:spcPts val="93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>
                <a:effectLst/>
                <a:latin typeface="Cambria" panose="02040503050406030204" pitchFamily="18" charset="0"/>
              </a:rPr>
              <a:t>Utrzymuj regularny kontakt z nauczycielem oraz specjalistami.</a:t>
            </a:r>
          </a:p>
          <a:p>
            <a:pPr marL="347472" indent="-347472" rtl="0" eaLnBrk="1" latinLnBrk="0" hangingPunct="1">
              <a:spcBef>
                <a:spcPts val="93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>
                <a:effectLst/>
                <a:latin typeface="Cambria" panose="02040503050406030204" pitchFamily="18" charset="0"/>
              </a:rPr>
              <a:t>Wspieraj inicjatywy wychowawcze szkoły i bądź jej sojusznikiem.</a:t>
            </a:r>
          </a:p>
          <a:p>
            <a:pPr marL="347472" indent="-347472" rtl="0" eaLnBrk="1" latinLnBrk="0" hangingPunct="1">
              <a:spcBef>
                <a:spcPts val="93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>
                <a:effectLst/>
                <a:latin typeface="Cambria" panose="02040503050406030204" pitchFamily="18" charset="0"/>
              </a:rPr>
              <a:t>Motywuj dziecko do zgłaszania krzywd – zarówno swoich, jak i cudzych.</a:t>
            </a:r>
            <a:endParaRPr lang="pl-PL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80656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DFDC165F-033C-3663-9371-BF4B9EDD83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22F24225-0E3A-40A5-A927-CEFC144381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5B02B8FB-EF36-4677-B5B5-E9B989F25E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83796" cy="6858000"/>
          </a:xfrm>
          <a:custGeom>
            <a:avLst/>
            <a:gdLst>
              <a:gd name="connsiteX0" fmla="*/ 0 w 4583796"/>
              <a:gd name="connsiteY0" fmla="*/ 0 h 6858000"/>
              <a:gd name="connsiteX1" fmla="*/ 1087374 w 4583796"/>
              <a:gd name="connsiteY1" fmla="*/ 0 h 6858000"/>
              <a:gd name="connsiteX2" fmla="*/ 1598212 w 4583796"/>
              <a:gd name="connsiteY2" fmla="*/ 0 h 6858000"/>
              <a:gd name="connsiteX3" fmla="*/ 2960773 w 4583796"/>
              <a:gd name="connsiteY3" fmla="*/ 0 h 6858000"/>
              <a:gd name="connsiteX4" fmla="*/ 2982897 w 4583796"/>
              <a:gd name="connsiteY4" fmla="*/ 14997 h 6858000"/>
              <a:gd name="connsiteX5" fmla="*/ 4583796 w 4583796"/>
              <a:gd name="connsiteY5" fmla="*/ 3621656 h 6858000"/>
              <a:gd name="connsiteX6" fmla="*/ 2709446 w 4583796"/>
              <a:gd name="connsiteY6" fmla="*/ 6374814 h 6858000"/>
              <a:gd name="connsiteX7" fmla="*/ 2192798 w 4583796"/>
              <a:gd name="connsiteY7" fmla="*/ 6780599 h 6858000"/>
              <a:gd name="connsiteX8" fmla="*/ 2081042 w 4583796"/>
              <a:gd name="connsiteY8" fmla="*/ 6858000 h 6858000"/>
              <a:gd name="connsiteX9" fmla="*/ 1598212 w 4583796"/>
              <a:gd name="connsiteY9" fmla="*/ 6858000 h 6858000"/>
              <a:gd name="connsiteX10" fmla="*/ 1087374 w 4583796"/>
              <a:gd name="connsiteY10" fmla="*/ 6858000 h 6858000"/>
              <a:gd name="connsiteX11" fmla="*/ 0 w 4583796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83796" h="6858000">
                <a:moveTo>
                  <a:pt x="0" y="0"/>
                </a:moveTo>
                <a:lnTo>
                  <a:pt x="1087374" y="0"/>
                </a:lnTo>
                <a:lnTo>
                  <a:pt x="1598212" y="0"/>
                </a:lnTo>
                <a:lnTo>
                  <a:pt x="2960773" y="0"/>
                </a:lnTo>
                <a:lnTo>
                  <a:pt x="2982897" y="14997"/>
                </a:lnTo>
                <a:cubicBezTo>
                  <a:pt x="4010060" y="754641"/>
                  <a:pt x="4583796" y="2093192"/>
                  <a:pt x="4583796" y="3621656"/>
                </a:cubicBezTo>
                <a:cubicBezTo>
                  <a:pt x="4583796" y="4969131"/>
                  <a:pt x="3655071" y="5602839"/>
                  <a:pt x="2709446" y="6374814"/>
                </a:cubicBezTo>
                <a:cubicBezTo>
                  <a:pt x="2537243" y="6515397"/>
                  <a:pt x="2366616" y="6653108"/>
                  <a:pt x="2192798" y="6780599"/>
                </a:cubicBezTo>
                <a:lnTo>
                  <a:pt x="2081042" y="6858000"/>
                </a:lnTo>
                <a:lnTo>
                  <a:pt x="1598212" y="6858000"/>
                </a:lnTo>
                <a:lnTo>
                  <a:pt x="108737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BE30D5C6-EC5C-4D78-8689-1B6822BFF7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50012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12A73499-12A4-4080-B0DE-351867697F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0113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60A52FE6-BB17-4BE4-BFA1-8896FD7CFA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048872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A7BBF837-70DD-4FFD-A87C-FAD1F5D8AB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50012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xmlns="" id="{CE5EB792-CB0B-44C0-9561-24A263D874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0113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xmlns="" id="{C0FB4A96-0FD5-4642-8CE2-57623A3A42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048872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6CD3289-855C-E9D8-4611-CA05426AB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218" y="1833229"/>
            <a:ext cx="3161338" cy="2934031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</a:pPr>
            <a:r>
              <a:rPr lang="pl-PL" sz="2700" b="1"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W jaki sposób rodzice mogą przeciwdziałać hejtowi?</a:t>
            </a:r>
            <a:endParaRPr lang="pl-PL" sz="270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5D84B4C-C50B-A2A3-6C10-136AA5D89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4834" y="1105306"/>
            <a:ext cx="4982452" cy="4337435"/>
          </a:xfrm>
        </p:spPr>
        <p:txBody>
          <a:bodyPr anchor="ctr">
            <a:normAutofit/>
          </a:bodyPr>
          <a:lstStyle/>
          <a:p>
            <a:pPr marL="347472" indent="-347472" rtl="0" eaLnBrk="1" latinLnBrk="0" hangingPunct="1">
              <a:lnSpc>
                <a:spcPct val="130000"/>
              </a:lnSpc>
              <a:spcBef>
                <a:spcPts val="930"/>
              </a:spcBef>
              <a:spcAft>
                <a:spcPts val="600"/>
              </a:spcAft>
              <a:buNone/>
            </a:pPr>
            <a:r>
              <a:rPr lang="pl-PL" sz="1500" b="1">
                <a:effectLst/>
                <a:latin typeface="Cambria" panose="02040503050406030204" pitchFamily="18" charset="0"/>
              </a:rPr>
              <a:t>6.</a:t>
            </a:r>
            <a:r>
              <a:rPr lang="pl-PL" sz="1500">
                <a:effectLst/>
                <a:latin typeface="Cambria" panose="02040503050406030204" pitchFamily="18" charset="0"/>
              </a:rPr>
              <a:t> </a:t>
            </a:r>
            <a:r>
              <a:rPr lang="pl-PL" sz="1500" b="1">
                <a:effectLst/>
                <a:latin typeface="Cambria" panose="02040503050406030204" pitchFamily="18" charset="0"/>
              </a:rPr>
              <a:t>Naucz</a:t>
            </a:r>
            <a:r>
              <a:rPr lang="pl-PL" sz="1500">
                <a:effectLst/>
                <a:latin typeface="Cambria" panose="02040503050406030204" pitchFamily="18" charset="0"/>
              </a:rPr>
              <a:t> </a:t>
            </a:r>
            <a:r>
              <a:rPr lang="pl-PL" sz="1500" b="1">
                <a:effectLst/>
                <a:latin typeface="Cambria" panose="02040503050406030204" pitchFamily="18" charset="0"/>
              </a:rPr>
              <a:t>odpowiedzialności</a:t>
            </a:r>
            <a:r>
              <a:rPr lang="pl-PL" sz="1500">
                <a:effectLst/>
                <a:latin typeface="Cambria" panose="02040503050406030204" pitchFamily="18" charset="0"/>
              </a:rPr>
              <a:t> </a:t>
            </a:r>
            <a:r>
              <a:rPr lang="pl-PL" sz="1500" b="1">
                <a:effectLst/>
                <a:latin typeface="Cambria" panose="02040503050406030204" pitchFamily="18" charset="0"/>
              </a:rPr>
              <a:t>za</a:t>
            </a:r>
            <a:r>
              <a:rPr lang="pl-PL" sz="1500">
                <a:effectLst/>
                <a:latin typeface="Cambria" panose="02040503050406030204" pitchFamily="18" charset="0"/>
              </a:rPr>
              <a:t> </a:t>
            </a:r>
            <a:r>
              <a:rPr lang="pl-PL" sz="1500" b="1">
                <a:effectLst/>
                <a:latin typeface="Cambria" panose="02040503050406030204" pitchFamily="18" charset="0"/>
              </a:rPr>
              <a:t>słowa</a:t>
            </a:r>
            <a:endParaRPr lang="pl-PL" sz="1500">
              <a:effectLst/>
              <a:latin typeface="Cambria" panose="02040503050406030204" pitchFamily="18" charset="0"/>
            </a:endParaRPr>
          </a:p>
          <a:p>
            <a:pPr marL="347472" indent="-347472" rtl="0" eaLnBrk="1" latinLnBrk="0" hangingPunct="1">
              <a:lnSpc>
                <a:spcPct val="130000"/>
              </a:lnSpc>
              <a:spcBef>
                <a:spcPts val="93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500">
                <a:effectLst/>
                <a:latin typeface="Cambria" panose="02040503050406030204" pitchFamily="18" charset="0"/>
              </a:rPr>
              <a:t>Uświadamiaj dziecku, że słowa mają moc ranić tak samo, jak działania.</a:t>
            </a:r>
          </a:p>
          <a:p>
            <a:pPr marL="347472" indent="-347472" rtl="0" eaLnBrk="1" latinLnBrk="0" hangingPunct="1">
              <a:lnSpc>
                <a:spcPct val="130000"/>
              </a:lnSpc>
              <a:spcBef>
                <a:spcPts val="93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500">
                <a:effectLst/>
                <a:latin typeface="Cambria" panose="02040503050406030204" pitchFamily="18" charset="0"/>
              </a:rPr>
              <a:t>Nie akceptuj wyśmiewania innych w domu – dzieci uczą się przez obserwację.</a:t>
            </a:r>
          </a:p>
          <a:p>
            <a:pPr marL="347472" indent="-347472" rtl="0" eaLnBrk="1" latinLnBrk="0" hangingPunct="1">
              <a:lnSpc>
                <a:spcPct val="130000"/>
              </a:lnSpc>
              <a:spcBef>
                <a:spcPts val="93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500">
                <a:effectLst/>
                <a:latin typeface="Cambria" panose="02040503050406030204" pitchFamily="18" charset="0"/>
              </a:rPr>
              <a:t>Prezentuj pozytywne wzorce — jak rozwiązywać spory bez użycia przemocy.</a:t>
            </a:r>
          </a:p>
          <a:p>
            <a:pPr>
              <a:lnSpc>
                <a:spcPct val="130000"/>
              </a:lnSpc>
              <a:buNone/>
            </a:pPr>
            <a:r>
              <a:rPr lang="pl-PL" sz="1500">
                <a:effectLst/>
                <a:latin typeface="Cambria" panose="02040503050406030204" pitchFamily="18" charset="0"/>
              </a:rPr>
              <a:t/>
            </a:r>
            <a:br>
              <a:rPr lang="pl-PL" sz="1500">
                <a:effectLst/>
                <a:latin typeface="Cambria" panose="02040503050406030204" pitchFamily="18" charset="0"/>
              </a:rPr>
            </a:br>
            <a:endParaRPr lang="pl-PL" sz="150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59363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55770181-A660-84CC-A638-1C2D4ED631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47FC6A8B-34F9-40FB-AA2D-E34168F528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D4D684F8-91BF-481C-A965-722756A383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4308533" y="0"/>
            <a:ext cx="7883467" cy="6858000"/>
            <a:chOff x="0" y="0"/>
            <a:chExt cx="7883467" cy="68580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05DF7B3C-29EF-4ADC-BFDC-C3A038AC432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0"/>
              <a:ext cx="7475746" cy="6858000"/>
            </a:xfrm>
            <a:custGeom>
              <a:avLst/>
              <a:gdLst>
                <a:gd name="connsiteX0" fmla="*/ 0 w 7475746"/>
                <a:gd name="connsiteY0" fmla="*/ 0 h 6858000"/>
                <a:gd name="connsiteX1" fmla="*/ 5859459 w 7475746"/>
                <a:gd name="connsiteY1" fmla="*/ 0 h 6858000"/>
                <a:gd name="connsiteX2" fmla="*/ 5874848 w 7475746"/>
                <a:gd name="connsiteY2" fmla="*/ 10445 h 6858000"/>
                <a:gd name="connsiteX3" fmla="*/ 7475746 w 7475746"/>
                <a:gd name="connsiteY3" fmla="*/ 3621913 h 6858000"/>
                <a:gd name="connsiteX4" fmla="*/ 5601397 w 7475746"/>
                <a:gd name="connsiteY4" fmla="*/ 6378742 h 6858000"/>
                <a:gd name="connsiteX5" fmla="*/ 5084748 w 7475746"/>
                <a:gd name="connsiteY5" fmla="*/ 6785068 h 6858000"/>
                <a:gd name="connsiteX6" fmla="*/ 4979585 w 7475746"/>
                <a:gd name="connsiteY6" fmla="*/ 6858000 h 6858000"/>
                <a:gd name="connsiteX7" fmla="*/ 0 w 7475746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475746" h="6858000">
                  <a:moveTo>
                    <a:pt x="0" y="0"/>
                  </a:moveTo>
                  <a:lnTo>
                    <a:pt x="5859459" y="0"/>
                  </a:lnTo>
                  <a:lnTo>
                    <a:pt x="5874848" y="10445"/>
                  </a:lnTo>
                  <a:cubicBezTo>
                    <a:pt x="6902010" y="751075"/>
                    <a:pt x="7475746" y="2091411"/>
                    <a:pt x="7475746" y="3621913"/>
                  </a:cubicBezTo>
                  <a:cubicBezTo>
                    <a:pt x="7475746" y="4971185"/>
                    <a:pt x="6547021" y="5605738"/>
                    <a:pt x="5601397" y="6378742"/>
                  </a:cubicBezTo>
                  <a:cubicBezTo>
                    <a:pt x="5429193" y="6519512"/>
                    <a:pt x="5258566" y="6657407"/>
                    <a:pt x="5084748" y="6785068"/>
                  </a:cubicBezTo>
                  <a:lnTo>
                    <a:pt x="4979585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20289037-6999-491E-AA63-CC1C3CBBF8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353744" y="0"/>
              <a:ext cx="2529723" cy="6858000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497CF6DF-9FF9-4D10-B338-0BEFC0AA31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133737" y="0"/>
              <a:ext cx="2536434" cy="6858000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BCA334E-9B57-D463-4FC7-93F8780D8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5232"/>
            <a:ext cx="5176298" cy="4277802"/>
          </a:xfrm>
        </p:spPr>
        <p:txBody>
          <a:bodyPr anchor="ctr">
            <a:normAutofit/>
          </a:bodyPr>
          <a:lstStyle/>
          <a:p>
            <a:pPr>
              <a:spcAft>
                <a:spcPts val="1000"/>
              </a:spcAft>
            </a:pPr>
            <a:r>
              <a:rPr lang="pl-PL" sz="2400" dirty="0">
                <a:effectLst/>
                <a:latin typeface="Cambria" panose="02040503050406030204" pitchFamily="18" charset="0"/>
              </a:rPr>
              <a:t>💡 Warto wiedzieć:</a:t>
            </a:r>
          </a:p>
          <a:p>
            <a:pPr>
              <a:spcAft>
                <a:spcPts val="1000"/>
              </a:spcAft>
            </a:pPr>
            <a:r>
              <a:rPr lang="pl-PL" sz="2400" dirty="0">
                <a:latin typeface="Cambria" panose="02040503050406030204" pitchFamily="18" charset="0"/>
              </a:rPr>
              <a:t>D</a:t>
            </a:r>
            <a:r>
              <a:rPr lang="pl-PL" sz="2400" dirty="0">
                <a:effectLst/>
                <a:latin typeface="Cambria" panose="02040503050406030204" pitchFamily="18" charset="0"/>
              </a:rPr>
              <a:t>zieci, które doświadczają akceptacji, są słuchane i czują się bezpiecznie w swoim domu, rzadziej angażują się w </a:t>
            </a:r>
            <a:r>
              <a:rPr lang="pl-PL" sz="2400" dirty="0" err="1">
                <a:effectLst/>
                <a:latin typeface="Cambria" panose="02040503050406030204" pitchFamily="18" charset="0"/>
              </a:rPr>
              <a:t>hejtowanie</a:t>
            </a:r>
            <a:r>
              <a:rPr lang="pl-PL" sz="2400" dirty="0">
                <a:effectLst/>
                <a:latin typeface="Cambria" panose="02040503050406030204" pitchFamily="18" charset="0"/>
              </a:rPr>
              <a:t> i częściej potrafią mu skutecznie przeciwdziałać.</a:t>
            </a:r>
            <a:endParaRPr lang="pl-PL" sz="24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8966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xmlns="" id="{40ACA6C3-F2FA-4894-85C1-9FA6051045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xmlns="" id="{76922BA5-6683-4195-97C3-F3D2A0BB16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5026626" y="-5026319"/>
            <a:ext cx="2138900" cy="12191541"/>
          </a:xfrm>
          <a:custGeom>
            <a:avLst/>
            <a:gdLst>
              <a:gd name="connsiteX0" fmla="*/ 0 w 2382867"/>
              <a:gd name="connsiteY0" fmla="*/ 12191541 h 12191541"/>
              <a:gd name="connsiteX1" fmla="*/ 0 w 2382867"/>
              <a:gd name="connsiteY1" fmla="*/ 0 h 12191541"/>
              <a:gd name="connsiteX2" fmla="*/ 1758230 w 2382867"/>
              <a:gd name="connsiteY2" fmla="*/ 0 h 12191541"/>
              <a:gd name="connsiteX3" fmla="*/ 1849759 w 2382867"/>
              <a:gd name="connsiteY3" fmla="*/ 405062 h 12191541"/>
              <a:gd name="connsiteX4" fmla="*/ 2382867 w 2382867"/>
              <a:gd name="connsiteY4" fmla="*/ 6524518 h 12191541"/>
              <a:gd name="connsiteX5" fmla="*/ 1334945 w 2382867"/>
              <a:gd name="connsiteY5" fmla="*/ 12017007 h 12191541"/>
              <a:gd name="connsiteX6" fmla="*/ 1268170 w 2382867"/>
              <a:gd name="connsiteY6" fmla="*/ 12191541 h 12191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82867" h="12191541">
                <a:moveTo>
                  <a:pt x="0" y="12191541"/>
                </a:moveTo>
                <a:lnTo>
                  <a:pt x="0" y="0"/>
                </a:lnTo>
                <a:lnTo>
                  <a:pt x="1758230" y="0"/>
                </a:lnTo>
                <a:lnTo>
                  <a:pt x="1849759" y="405062"/>
                </a:lnTo>
                <a:cubicBezTo>
                  <a:pt x="2196195" y="2048010"/>
                  <a:pt x="2382867" y="4186399"/>
                  <a:pt x="2382867" y="6524518"/>
                </a:cubicBezTo>
                <a:cubicBezTo>
                  <a:pt x="2382867" y="9147937"/>
                  <a:pt x="1893395" y="10555417"/>
                  <a:pt x="1334945" y="12017007"/>
                </a:cubicBezTo>
                <a:lnTo>
                  <a:pt x="1268170" y="12191541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xmlns="" id="{E59169C9-0DBE-4B66-9C16-22A64324AA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5527211" y="-4339476"/>
            <a:ext cx="1137882" cy="12191694"/>
          </a:xfrm>
          <a:custGeom>
            <a:avLst/>
            <a:gdLst>
              <a:gd name="connsiteX0" fmla="*/ 0 w 1240954"/>
              <a:gd name="connsiteY0" fmla="*/ 12191694 h 12191694"/>
              <a:gd name="connsiteX1" fmla="*/ 72823 w 1240954"/>
              <a:gd name="connsiteY1" fmla="*/ 12017158 h 12191694"/>
              <a:gd name="connsiteX2" fmla="*/ 1215669 w 1240954"/>
              <a:gd name="connsiteY2" fmla="*/ 6524669 h 12191694"/>
              <a:gd name="connsiteX3" fmla="*/ 634271 w 1240954"/>
              <a:gd name="connsiteY3" fmla="*/ 405211 h 12191694"/>
              <a:gd name="connsiteX4" fmla="*/ 534414 w 1240954"/>
              <a:gd name="connsiteY4" fmla="*/ 0 h 12191694"/>
              <a:gd name="connsiteX5" fmla="*/ 559698 w 1240954"/>
              <a:gd name="connsiteY5" fmla="*/ 0 h 12191694"/>
              <a:gd name="connsiteX6" fmla="*/ 659555 w 1240954"/>
              <a:gd name="connsiteY6" fmla="*/ 405211 h 12191694"/>
              <a:gd name="connsiteX7" fmla="*/ 1240954 w 1240954"/>
              <a:gd name="connsiteY7" fmla="*/ 6524669 h 12191694"/>
              <a:gd name="connsiteX8" fmla="*/ 98108 w 1240954"/>
              <a:gd name="connsiteY8" fmla="*/ 12017158 h 12191694"/>
              <a:gd name="connsiteX9" fmla="*/ 25285 w 1240954"/>
              <a:gd name="connsiteY9" fmla="*/ 12191694 h 12191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40954" h="12191694">
                <a:moveTo>
                  <a:pt x="0" y="12191694"/>
                </a:moveTo>
                <a:lnTo>
                  <a:pt x="72823" y="12017158"/>
                </a:lnTo>
                <a:cubicBezTo>
                  <a:pt x="681859" y="10555569"/>
                  <a:pt x="1215669" y="9148088"/>
                  <a:pt x="1215669" y="6524669"/>
                </a:cubicBezTo>
                <a:cubicBezTo>
                  <a:pt x="1215670" y="4186551"/>
                  <a:pt x="1012087" y="2048160"/>
                  <a:pt x="634271" y="405211"/>
                </a:cubicBezTo>
                <a:lnTo>
                  <a:pt x="534414" y="0"/>
                </a:lnTo>
                <a:lnTo>
                  <a:pt x="559698" y="0"/>
                </a:lnTo>
                <a:lnTo>
                  <a:pt x="659555" y="405211"/>
                </a:lnTo>
                <a:cubicBezTo>
                  <a:pt x="1037372" y="2048160"/>
                  <a:pt x="1240954" y="4186551"/>
                  <a:pt x="1240954" y="6524669"/>
                </a:cubicBezTo>
                <a:cubicBezTo>
                  <a:pt x="1240954" y="9148088"/>
                  <a:pt x="707144" y="10555569"/>
                  <a:pt x="98108" y="12017158"/>
                </a:cubicBezTo>
                <a:lnTo>
                  <a:pt x="25285" y="1219169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7922F62-1777-6B8E-2F79-910F32D71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944" y="543687"/>
            <a:ext cx="9756112" cy="1046868"/>
          </a:xfrm>
        </p:spPr>
        <p:txBody>
          <a:bodyPr anchor="ctr">
            <a:normAutofit/>
          </a:bodyPr>
          <a:lstStyle/>
          <a:p>
            <a:pPr algn="ctr"/>
            <a:r>
              <a:rPr lang="pl-PL" sz="4000" b="0" i="0">
                <a:effectLst/>
                <a:latin typeface="Google Sans"/>
              </a:rPr>
              <a:t>Przyczyny kryzysu psychicznego</a:t>
            </a:r>
            <a:endParaRPr lang="pl-PL" sz="4000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xmlns="" id="{F0457BB4-CED7-4065-8959-D6B51491BB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5590529" y="-4583452"/>
            <a:ext cx="1011248" cy="12191695"/>
          </a:xfrm>
          <a:custGeom>
            <a:avLst/>
            <a:gdLst>
              <a:gd name="connsiteX0" fmla="*/ 0 w 1102849"/>
              <a:gd name="connsiteY0" fmla="*/ 12191695 h 12191695"/>
              <a:gd name="connsiteX1" fmla="*/ 65312 w 1102849"/>
              <a:gd name="connsiteY1" fmla="*/ 12017158 h 12191695"/>
              <a:gd name="connsiteX2" fmla="*/ 1090278 w 1102849"/>
              <a:gd name="connsiteY2" fmla="*/ 6524670 h 12191695"/>
              <a:gd name="connsiteX3" fmla="*/ 568848 w 1102849"/>
              <a:gd name="connsiteY3" fmla="*/ 405211 h 12191695"/>
              <a:gd name="connsiteX4" fmla="*/ 479291 w 1102849"/>
              <a:gd name="connsiteY4" fmla="*/ 0 h 12191695"/>
              <a:gd name="connsiteX5" fmla="*/ 491862 w 1102849"/>
              <a:gd name="connsiteY5" fmla="*/ 0 h 12191695"/>
              <a:gd name="connsiteX6" fmla="*/ 581419 w 1102849"/>
              <a:gd name="connsiteY6" fmla="*/ 405211 h 12191695"/>
              <a:gd name="connsiteX7" fmla="*/ 1102849 w 1102849"/>
              <a:gd name="connsiteY7" fmla="*/ 6524670 h 12191695"/>
              <a:gd name="connsiteX8" fmla="*/ 77883 w 1102849"/>
              <a:gd name="connsiteY8" fmla="*/ 12017158 h 12191695"/>
              <a:gd name="connsiteX9" fmla="*/ 12571 w 1102849"/>
              <a:gd name="connsiteY9" fmla="*/ 12191695 h 12191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02849" h="12191695">
                <a:moveTo>
                  <a:pt x="0" y="12191695"/>
                </a:moveTo>
                <a:lnTo>
                  <a:pt x="65312" y="12017158"/>
                </a:lnTo>
                <a:cubicBezTo>
                  <a:pt x="611528" y="10555569"/>
                  <a:pt x="1090278" y="9148088"/>
                  <a:pt x="1090278" y="6524670"/>
                </a:cubicBezTo>
                <a:cubicBezTo>
                  <a:pt x="1090278" y="4186551"/>
                  <a:pt x="907694" y="2048159"/>
                  <a:pt x="568848" y="405211"/>
                </a:cubicBezTo>
                <a:lnTo>
                  <a:pt x="479291" y="0"/>
                </a:lnTo>
                <a:lnTo>
                  <a:pt x="491862" y="0"/>
                </a:lnTo>
                <a:lnTo>
                  <a:pt x="581419" y="405211"/>
                </a:lnTo>
                <a:cubicBezTo>
                  <a:pt x="920265" y="2048159"/>
                  <a:pt x="1102849" y="4186551"/>
                  <a:pt x="1102849" y="6524670"/>
                </a:cubicBezTo>
                <a:cubicBezTo>
                  <a:pt x="1102849" y="9148088"/>
                  <a:pt x="624099" y="10555569"/>
                  <a:pt x="77883" y="12017158"/>
                </a:cubicBezTo>
                <a:lnTo>
                  <a:pt x="12571" y="12191695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aphicFrame>
        <p:nvGraphicFramePr>
          <p:cNvPr id="21" name="Symbol zastępczy zawartości 2">
            <a:extLst>
              <a:ext uri="{FF2B5EF4-FFF2-40B4-BE49-F238E27FC236}">
                <a16:creationId xmlns:a16="http://schemas.microsoft.com/office/drawing/2014/main" xmlns="" id="{D0E68BA1-72DA-D7FA-B1B5-1E8068D449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67264739"/>
              </p:ext>
            </p:extLst>
          </p:nvPr>
        </p:nvGraphicFramePr>
        <p:xfrm>
          <a:off x="1920875" y="2812010"/>
          <a:ext cx="8769350" cy="32896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990009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xmlns="" id="{40ACA6C3-F2FA-4894-85C1-9FA6051045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8" name="Freeform: Shape 10">
            <a:extLst>
              <a:ext uri="{FF2B5EF4-FFF2-40B4-BE49-F238E27FC236}">
                <a16:creationId xmlns:a16="http://schemas.microsoft.com/office/drawing/2014/main" xmlns="" id="{76922BA5-6683-4195-97C3-F3D2A0BB16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5026626" y="-5026319"/>
            <a:ext cx="2138900" cy="12191541"/>
          </a:xfrm>
          <a:custGeom>
            <a:avLst/>
            <a:gdLst>
              <a:gd name="connsiteX0" fmla="*/ 0 w 2382867"/>
              <a:gd name="connsiteY0" fmla="*/ 12191541 h 12191541"/>
              <a:gd name="connsiteX1" fmla="*/ 0 w 2382867"/>
              <a:gd name="connsiteY1" fmla="*/ 0 h 12191541"/>
              <a:gd name="connsiteX2" fmla="*/ 1758230 w 2382867"/>
              <a:gd name="connsiteY2" fmla="*/ 0 h 12191541"/>
              <a:gd name="connsiteX3" fmla="*/ 1849759 w 2382867"/>
              <a:gd name="connsiteY3" fmla="*/ 405062 h 12191541"/>
              <a:gd name="connsiteX4" fmla="*/ 2382867 w 2382867"/>
              <a:gd name="connsiteY4" fmla="*/ 6524518 h 12191541"/>
              <a:gd name="connsiteX5" fmla="*/ 1334945 w 2382867"/>
              <a:gd name="connsiteY5" fmla="*/ 12017007 h 12191541"/>
              <a:gd name="connsiteX6" fmla="*/ 1268170 w 2382867"/>
              <a:gd name="connsiteY6" fmla="*/ 12191541 h 12191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82867" h="12191541">
                <a:moveTo>
                  <a:pt x="0" y="12191541"/>
                </a:moveTo>
                <a:lnTo>
                  <a:pt x="0" y="0"/>
                </a:lnTo>
                <a:lnTo>
                  <a:pt x="1758230" y="0"/>
                </a:lnTo>
                <a:lnTo>
                  <a:pt x="1849759" y="405062"/>
                </a:lnTo>
                <a:cubicBezTo>
                  <a:pt x="2196195" y="2048010"/>
                  <a:pt x="2382867" y="4186399"/>
                  <a:pt x="2382867" y="6524518"/>
                </a:cubicBezTo>
                <a:cubicBezTo>
                  <a:pt x="2382867" y="9147937"/>
                  <a:pt x="1893395" y="10555417"/>
                  <a:pt x="1334945" y="12017007"/>
                </a:cubicBezTo>
                <a:lnTo>
                  <a:pt x="1268170" y="12191541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Freeform: Shape 12">
            <a:extLst>
              <a:ext uri="{FF2B5EF4-FFF2-40B4-BE49-F238E27FC236}">
                <a16:creationId xmlns:a16="http://schemas.microsoft.com/office/drawing/2014/main" xmlns="" id="{E59169C9-0DBE-4B66-9C16-22A64324AA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5527211" y="-4339476"/>
            <a:ext cx="1137882" cy="12191694"/>
          </a:xfrm>
          <a:custGeom>
            <a:avLst/>
            <a:gdLst>
              <a:gd name="connsiteX0" fmla="*/ 0 w 1240954"/>
              <a:gd name="connsiteY0" fmla="*/ 12191694 h 12191694"/>
              <a:gd name="connsiteX1" fmla="*/ 72823 w 1240954"/>
              <a:gd name="connsiteY1" fmla="*/ 12017158 h 12191694"/>
              <a:gd name="connsiteX2" fmla="*/ 1215669 w 1240954"/>
              <a:gd name="connsiteY2" fmla="*/ 6524669 h 12191694"/>
              <a:gd name="connsiteX3" fmla="*/ 634271 w 1240954"/>
              <a:gd name="connsiteY3" fmla="*/ 405211 h 12191694"/>
              <a:gd name="connsiteX4" fmla="*/ 534414 w 1240954"/>
              <a:gd name="connsiteY4" fmla="*/ 0 h 12191694"/>
              <a:gd name="connsiteX5" fmla="*/ 559698 w 1240954"/>
              <a:gd name="connsiteY5" fmla="*/ 0 h 12191694"/>
              <a:gd name="connsiteX6" fmla="*/ 659555 w 1240954"/>
              <a:gd name="connsiteY6" fmla="*/ 405211 h 12191694"/>
              <a:gd name="connsiteX7" fmla="*/ 1240954 w 1240954"/>
              <a:gd name="connsiteY7" fmla="*/ 6524669 h 12191694"/>
              <a:gd name="connsiteX8" fmla="*/ 98108 w 1240954"/>
              <a:gd name="connsiteY8" fmla="*/ 12017158 h 12191694"/>
              <a:gd name="connsiteX9" fmla="*/ 25285 w 1240954"/>
              <a:gd name="connsiteY9" fmla="*/ 12191694 h 12191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40954" h="12191694">
                <a:moveTo>
                  <a:pt x="0" y="12191694"/>
                </a:moveTo>
                <a:lnTo>
                  <a:pt x="72823" y="12017158"/>
                </a:lnTo>
                <a:cubicBezTo>
                  <a:pt x="681859" y="10555569"/>
                  <a:pt x="1215669" y="9148088"/>
                  <a:pt x="1215669" y="6524669"/>
                </a:cubicBezTo>
                <a:cubicBezTo>
                  <a:pt x="1215670" y="4186551"/>
                  <a:pt x="1012087" y="2048160"/>
                  <a:pt x="634271" y="405211"/>
                </a:cubicBezTo>
                <a:lnTo>
                  <a:pt x="534414" y="0"/>
                </a:lnTo>
                <a:lnTo>
                  <a:pt x="559698" y="0"/>
                </a:lnTo>
                <a:lnTo>
                  <a:pt x="659555" y="405211"/>
                </a:lnTo>
                <a:cubicBezTo>
                  <a:pt x="1037372" y="2048160"/>
                  <a:pt x="1240954" y="4186551"/>
                  <a:pt x="1240954" y="6524669"/>
                </a:cubicBezTo>
                <a:cubicBezTo>
                  <a:pt x="1240954" y="9148088"/>
                  <a:pt x="707144" y="10555569"/>
                  <a:pt x="98108" y="12017158"/>
                </a:cubicBezTo>
                <a:lnTo>
                  <a:pt x="25285" y="1219169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8B1AF78-4CB0-7801-BA89-6526CFF57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944" y="543687"/>
            <a:ext cx="9756112" cy="1046868"/>
          </a:xfrm>
        </p:spPr>
        <p:txBody>
          <a:bodyPr anchor="ctr">
            <a:normAutofit/>
          </a:bodyPr>
          <a:lstStyle/>
          <a:p>
            <a:pPr algn="ctr"/>
            <a:r>
              <a:rPr lang="pl-PL" sz="4000" b="0" i="0">
                <a:effectLst/>
                <a:latin typeface="Google Sans"/>
              </a:rPr>
              <a:t>Objawy kryzysu psychicznego </a:t>
            </a:r>
            <a:endParaRPr lang="pl-PL" sz="4000" dirty="0"/>
          </a:p>
        </p:txBody>
      </p:sp>
      <p:sp>
        <p:nvSpPr>
          <p:cNvPr id="20" name="Freeform: Shape 14">
            <a:extLst>
              <a:ext uri="{FF2B5EF4-FFF2-40B4-BE49-F238E27FC236}">
                <a16:creationId xmlns:a16="http://schemas.microsoft.com/office/drawing/2014/main" xmlns="" id="{F0457BB4-CED7-4065-8959-D6B51491BB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5590529" y="-4583452"/>
            <a:ext cx="1011248" cy="12191695"/>
          </a:xfrm>
          <a:custGeom>
            <a:avLst/>
            <a:gdLst>
              <a:gd name="connsiteX0" fmla="*/ 0 w 1102849"/>
              <a:gd name="connsiteY0" fmla="*/ 12191695 h 12191695"/>
              <a:gd name="connsiteX1" fmla="*/ 65312 w 1102849"/>
              <a:gd name="connsiteY1" fmla="*/ 12017158 h 12191695"/>
              <a:gd name="connsiteX2" fmla="*/ 1090278 w 1102849"/>
              <a:gd name="connsiteY2" fmla="*/ 6524670 h 12191695"/>
              <a:gd name="connsiteX3" fmla="*/ 568848 w 1102849"/>
              <a:gd name="connsiteY3" fmla="*/ 405211 h 12191695"/>
              <a:gd name="connsiteX4" fmla="*/ 479291 w 1102849"/>
              <a:gd name="connsiteY4" fmla="*/ 0 h 12191695"/>
              <a:gd name="connsiteX5" fmla="*/ 491862 w 1102849"/>
              <a:gd name="connsiteY5" fmla="*/ 0 h 12191695"/>
              <a:gd name="connsiteX6" fmla="*/ 581419 w 1102849"/>
              <a:gd name="connsiteY6" fmla="*/ 405211 h 12191695"/>
              <a:gd name="connsiteX7" fmla="*/ 1102849 w 1102849"/>
              <a:gd name="connsiteY7" fmla="*/ 6524670 h 12191695"/>
              <a:gd name="connsiteX8" fmla="*/ 77883 w 1102849"/>
              <a:gd name="connsiteY8" fmla="*/ 12017158 h 12191695"/>
              <a:gd name="connsiteX9" fmla="*/ 12571 w 1102849"/>
              <a:gd name="connsiteY9" fmla="*/ 12191695 h 12191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02849" h="12191695">
                <a:moveTo>
                  <a:pt x="0" y="12191695"/>
                </a:moveTo>
                <a:lnTo>
                  <a:pt x="65312" y="12017158"/>
                </a:lnTo>
                <a:cubicBezTo>
                  <a:pt x="611528" y="10555569"/>
                  <a:pt x="1090278" y="9148088"/>
                  <a:pt x="1090278" y="6524670"/>
                </a:cubicBezTo>
                <a:cubicBezTo>
                  <a:pt x="1090278" y="4186551"/>
                  <a:pt x="907694" y="2048159"/>
                  <a:pt x="568848" y="405211"/>
                </a:cubicBezTo>
                <a:lnTo>
                  <a:pt x="479291" y="0"/>
                </a:lnTo>
                <a:lnTo>
                  <a:pt x="491862" y="0"/>
                </a:lnTo>
                <a:lnTo>
                  <a:pt x="581419" y="405211"/>
                </a:lnTo>
                <a:cubicBezTo>
                  <a:pt x="920265" y="2048159"/>
                  <a:pt x="1102849" y="4186551"/>
                  <a:pt x="1102849" y="6524670"/>
                </a:cubicBezTo>
                <a:cubicBezTo>
                  <a:pt x="1102849" y="9148088"/>
                  <a:pt x="624099" y="10555569"/>
                  <a:pt x="77883" y="12017158"/>
                </a:cubicBezTo>
                <a:lnTo>
                  <a:pt x="12571" y="12191695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aphicFrame>
        <p:nvGraphicFramePr>
          <p:cNvPr id="21" name="Symbol zastępczy zawartości 2">
            <a:extLst>
              <a:ext uri="{FF2B5EF4-FFF2-40B4-BE49-F238E27FC236}">
                <a16:creationId xmlns:a16="http://schemas.microsoft.com/office/drawing/2014/main" xmlns="" id="{8400609F-0E6E-9A36-3FD1-A7E49592A9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746209"/>
              </p:ext>
            </p:extLst>
          </p:nvPr>
        </p:nvGraphicFramePr>
        <p:xfrm>
          <a:off x="1920875" y="2812010"/>
          <a:ext cx="8769350" cy="32896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5627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7AC3A27F-7B4C-D470-D7CD-1DE6791DE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4295" y="3080657"/>
            <a:ext cx="6665975" cy="2981815"/>
          </a:xfrm>
        </p:spPr>
        <p:txBody>
          <a:bodyPr>
            <a:normAutofit fontScale="92500" lnSpcReduction="10000"/>
          </a:bodyPr>
          <a:lstStyle/>
          <a:p>
            <a:r>
              <a:rPr lang="pl-PL" sz="3200" dirty="0"/>
              <a:t>Kryzys psychiczny może dotknąć każdego, niezależnie od wieku, płci, statusu społecznego czy ilości znajomych na Facebooku.</a:t>
            </a:r>
          </a:p>
        </p:txBody>
      </p:sp>
    </p:spTree>
    <p:extLst>
      <p:ext uri="{BB962C8B-B14F-4D97-AF65-F5344CB8AC3E}">
        <p14:creationId xmlns:p14="http://schemas.microsoft.com/office/powerpoint/2010/main" xmlns="" val="2987991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CF1E3E6-F231-112D-F6A6-5C1867084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Niepokojące objawy, które powinny zwrócić uwagę rodzica: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75547B0A-B17F-2D27-432D-9F8CB58F92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5524" y="2189450"/>
            <a:ext cx="5810276" cy="4226331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Zaburzenia snu – nadmierna senność lub bezsenność.</a:t>
            </a:r>
          </a:p>
          <a:p>
            <a:pPr marL="0" marR="0" lvl="0" indent="0" algn="l" defTabSz="914400" rtl="0" eaLnBrk="0" fontAlgn="base" latinLnBrk="0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Odczuwanie niepokoju i napięcia.</a:t>
            </a:r>
          </a:p>
          <a:p>
            <a:pPr marL="0" marR="0" lvl="0" indent="0" algn="l" defTabSz="914400" rtl="0" eaLnBrk="0" fontAlgn="base" latinLnBrk="0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Poczucie niższej wartości, beznadziejności i negatywne myśli na własny temat.</a:t>
            </a:r>
          </a:p>
          <a:p>
            <a:pPr marL="0" marR="0" lvl="0" indent="0" algn="l" defTabSz="914400" rtl="0" eaLnBrk="0" fontAlgn="base" latinLnBrk="0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Pojawiająca się chęć wyrządzenia sobie krzywdy, np. poprzez samookaleczenie.</a:t>
            </a:r>
          </a:p>
          <a:p>
            <a:pPr marL="0" marR="0" lvl="0" indent="0" algn="l" defTabSz="914400" rtl="0" eaLnBrk="0" fontAlgn="base" latinLnBrk="0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Występowanie myśli lub fantazji o śmierci.</a:t>
            </a:r>
          </a:p>
          <a:p>
            <a:pPr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Trudności z koncentracją i problemy</a:t>
            </a:r>
            <a:b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z pamięcią.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pl-PL" altLang="pl-PL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pl-PL" sz="1600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12E55960-8DB4-6BF0-8ECE-F783B38E1C67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 bwMode="auto">
          <a:xfrm>
            <a:off x="209525" y="2189450"/>
            <a:ext cx="5886476" cy="4155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Odczuwany smutek lub przygnębienie przez większość dnia, niemal codziennie (przez co najmniej 2 tygodnie).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Brak radości z rzeczy, które wcześniej sprawiały przyjemność; utrata zainteresowania.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Występowanie uczucia zmęczenia niemal codziennie; brak energii do działania.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Pojawiające się rozdrażnienie i poczucie bycia „podminowanym”.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Zmiana apetytu – możliwy jego brak lub przeciwnie, wzmożona potrzeba podjadania.</a:t>
            </a:r>
          </a:p>
        </p:txBody>
      </p:sp>
    </p:spTree>
    <p:extLst>
      <p:ext uri="{BB962C8B-B14F-4D97-AF65-F5344CB8AC3E}">
        <p14:creationId xmlns:p14="http://schemas.microsoft.com/office/powerpoint/2010/main" xmlns="" val="2990781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045FC9B-FA69-CFF5-4EB6-976CB0CA6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dirty="0"/>
              <a:t>Gdzie rodzic może szukać pomocy w przypadku kryzysu psychicznego dziecka?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5A3D5DC-2BC1-80F1-4CA0-7752E654A1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13411" y="2481941"/>
            <a:ext cx="4160520" cy="365760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1400" b="1" dirty="0"/>
              <a:t>📞 Pomoc natychmiastowa w kryzysie.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1400" b="1" dirty="0"/>
              <a:t> Telefon Zaufania dla Dzieci i Młodzieży (Fundacja Dajemy Dzieciom Siłę)</a:t>
            </a:r>
            <a:r>
              <a:rPr lang="pl-PL" sz="1400" dirty="0"/>
              <a:t>:</a:t>
            </a:r>
            <a:br>
              <a:rPr lang="pl-PL" sz="1400" dirty="0"/>
            </a:br>
            <a:r>
              <a:rPr lang="pl-PL" sz="1400" b="1" dirty="0"/>
              <a:t>116 111</a:t>
            </a:r>
            <a:r>
              <a:rPr lang="pl-PL" sz="1400" dirty="0"/>
              <a:t> – bezpłatny, anonimowy, całodobowy.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1400" b="1" dirty="0"/>
              <a:t> Całodobowa linia wsparcia dla dorosłych w kryzysie psychicznym (Fundacja Itaka)</a:t>
            </a:r>
            <a:r>
              <a:rPr lang="pl-PL" sz="1400" dirty="0"/>
              <a:t>:</a:t>
            </a:r>
            <a:br>
              <a:rPr lang="pl-PL" sz="1400" dirty="0"/>
            </a:br>
            <a:r>
              <a:rPr lang="pl-PL" sz="1400" b="1" dirty="0"/>
              <a:t>800 70 2222</a:t>
            </a:r>
            <a:r>
              <a:rPr lang="pl-PL" sz="1400" dirty="0"/>
              <a:t> – także dla rodziców dzieci w kryzysie.</a:t>
            </a:r>
          </a:p>
          <a:p>
            <a:endParaRPr lang="pl-PL" sz="1400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87F73D06-967F-E8A6-7C68-A41011A8EA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584024" cy="431074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l-PL" sz="2500" b="1" dirty="0"/>
              <a:t>🏥 Pomoc medyczna / psychiatryczna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500" b="1" dirty="0"/>
              <a:t> Poradnie Zdrowia Psychicznego dla Dzieci i Młodzieży</a:t>
            </a:r>
            <a:r>
              <a:rPr lang="pl-PL" sz="2500" dirty="0"/>
              <a:t> – działają w ramach NFZ, bez skierowania (choć terminy bywają długie).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500" b="1" dirty="0"/>
              <a:t> Szpitalny oddział psychiatryczny lub izba przyjęć</a:t>
            </a:r>
            <a:r>
              <a:rPr lang="pl-PL" sz="2500" dirty="0"/>
              <a:t> – w ostrych kryzysach (np. zagrożenie życia, myśli samobójcze).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500" b="1" dirty="0"/>
              <a:t> Centra Zdrowia Psychicznego dla Dzieci i Młodzieży</a:t>
            </a:r>
            <a:r>
              <a:rPr lang="pl-PL" sz="2500" dirty="0"/>
              <a:t> (tam, gdzie już powstały) – oferują szybkie konsultacje</a:t>
            </a:r>
            <a:br>
              <a:rPr lang="pl-PL" sz="2500" dirty="0"/>
            </a:br>
            <a:r>
              <a:rPr lang="pl-PL" sz="2500" dirty="0"/>
              <a:t>i wsparcie zespołu specjalistów.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598567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263D35F-6CC4-2930-B439-01AE4FA76E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/>
              <a:t>🧠 Psycholog / psychoterapeuta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b="1"/>
              <a:t> Poradnie Psychologiczno-Pedagogiczne </a:t>
            </a:r>
            <a:r>
              <a:rPr lang="pl-PL"/>
              <a:t>– prowadzą diagnozy i terapię, też dla dzieci bez orzeczeń.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b="1"/>
              <a:t> Psycholog szkolny lub pedagog</a:t>
            </a:r>
            <a:r>
              <a:rPr lang="pl-PL"/>
              <a:t> – pierwszy kontakt i pomoc w nawigowaniu systemu.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b="1"/>
              <a:t> Prywatni specjaliści</a:t>
            </a:r>
            <a:r>
              <a:rPr lang="pl-PL"/>
              <a:t> – psychologowie i psychoterapeuci dziecięcy (jeśli rodzina ma taką możliwość finansową).</a:t>
            </a:r>
          </a:p>
          <a:p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B17804EB-9550-564C-1370-C30EBA6211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/>
              <a:t>👨‍👩‍👧‍👦 Wsparcie dla rodziców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b="1" dirty="0"/>
              <a:t> Grupy wsparcia </a:t>
            </a:r>
            <a:r>
              <a:rPr lang="pl-PL" dirty="0"/>
              <a:t>(stacjonarne lub online).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 </a:t>
            </a:r>
            <a:r>
              <a:rPr lang="pl-PL" b="1" dirty="0"/>
              <a:t>Konsultacje rodzinne z psychologiem lub terapeutą systemowym.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 </a:t>
            </a:r>
            <a:r>
              <a:rPr lang="pl-PL" b="1" dirty="0"/>
              <a:t>Szkoły dla rodziców </a:t>
            </a:r>
            <a:r>
              <a:rPr lang="pl-PL" dirty="0"/>
              <a:t>– np. organizowane przez MOPS lub Centrum Aktywności Lokalnej</a:t>
            </a:r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xmlns="" id="{36C505BF-746C-B6AD-44C3-4158354BC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</p:spPr>
        <p:txBody>
          <a:bodyPr>
            <a:noAutofit/>
          </a:bodyPr>
          <a:lstStyle/>
          <a:p>
            <a:r>
              <a:rPr lang="pl-PL" sz="2400" dirty="0"/>
              <a:t>Gdzie rodzic może szukać pomocy w przypadku kryzysu psychicznego dziecka? c.d.</a:t>
            </a:r>
          </a:p>
        </p:txBody>
      </p:sp>
    </p:spTree>
    <p:extLst>
      <p:ext uri="{BB962C8B-B14F-4D97-AF65-F5344CB8AC3E}">
        <p14:creationId xmlns:p14="http://schemas.microsoft.com/office/powerpoint/2010/main" xmlns="" val="1966280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8181FC64-B306-4821-98E2-780662EFC4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7B30A52-4FBB-037F-FB90-71ACA893A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518" y="442913"/>
            <a:ext cx="5271804" cy="1639888"/>
          </a:xfrm>
        </p:spPr>
        <p:txBody>
          <a:bodyPr anchor="b">
            <a:normAutofit/>
          </a:bodyPr>
          <a:lstStyle/>
          <a:p>
            <a:pPr>
              <a:lnSpc>
                <a:spcPct val="120000"/>
              </a:lnSpc>
            </a:pPr>
            <a:r>
              <a:rPr lang="pl-PL" sz="2500" dirty="0"/>
              <a:t>Rola rodziców i szkoły we wspieraniu rozwoju emocjonalnego uczniów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8F2A665-C325-B116-A79C-9AA91ACC4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519" y="2312988"/>
            <a:ext cx="5271804" cy="36512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b="1" dirty="0"/>
              <a:t>📌 Czym jest rozwój emocjonalny dziecka?</a:t>
            </a:r>
          </a:p>
          <a:p>
            <a:r>
              <a:rPr lang="pl-PL" dirty="0"/>
              <a:t>Rozwój emocjonalny to proces, w którym dziecko uczy się rozpoznawać, wyrażać i regulować swoje emocje, a także rozumieć emocje innych. To fundament zdrowia psychicznego i relacji społecznych.</a:t>
            </a:r>
          </a:p>
          <a:p>
            <a:endParaRPr lang="pl-PL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5871FC61-DD4E-47D4-81FD-8A7E7D12B3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6986049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829A1E2C-5AC8-40FC-99E9-832069D3979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6577485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xmlns="" id="{55C54A75-E44A-4147-B9D0-FF46CFD316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6754925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B715683-6BBA-2825-4D99-ED2C844A1E5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1793" r="17293"/>
          <a:stretch/>
        </p:blipFill>
        <p:spPr>
          <a:xfrm>
            <a:off x="7203882" y="10"/>
            <a:ext cx="4988118" cy="6857990"/>
          </a:xfrm>
          <a:custGeom>
            <a:avLst/>
            <a:gdLst/>
            <a:ahLst/>
            <a:cxnLst/>
            <a:rect l="l" t="t" r="r" b="b"/>
            <a:pathLst>
              <a:path w="4901771" h="6858000">
                <a:moveTo>
                  <a:pt x="1623023" y="0"/>
                </a:moveTo>
                <a:lnTo>
                  <a:pt x="2716256" y="0"/>
                </a:lnTo>
                <a:lnTo>
                  <a:pt x="3496422" y="0"/>
                </a:lnTo>
                <a:lnTo>
                  <a:pt x="4544484" y="0"/>
                </a:lnTo>
                <a:lnTo>
                  <a:pt x="4710787" y="0"/>
                </a:lnTo>
                <a:lnTo>
                  <a:pt x="4901771" y="0"/>
                </a:lnTo>
                <a:lnTo>
                  <a:pt x="4901771" y="6858000"/>
                </a:lnTo>
                <a:lnTo>
                  <a:pt x="4710787" y="6858000"/>
                </a:lnTo>
                <a:lnTo>
                  <a:pt x="4544484" y="6858000"/>
                </a:lnTo>
                <a:lnTo>
                  <a:pt x="3496422" y="6858000"/>
                </a:lnTo>
                <a:lnTo>
                  <a:pt x="2716256" y="6858000"/>
                </a:lnTo>
                <a:lnTo>
                  <a:pt x="2502754" y="6858000"/>
                </a:lnTo>
                <a:lnTo>
                  <a:pt x="2390998" y="6780599"/>
                </a:lnTo>
                <a:cubicBezTo>
                  <a:pt x="2217180" y="6653108"/>
                  <a:pt x="2046553" y="6515397"/>
                  <a:pt x="1874350" y="6374814"/>
                </a:cubicBezTo>
                <a:cubicBezTo>
                  <a:pt x="928725" y="5602839"/>
                  <a:pt x="0" y="4969131"/>
                  <a:pt x="0" y="3621656"/>
                </a:cubicBezTo>
                <a:cubicBezTo>
                  <a:pt x="0" y="2093192"/>
                  <a:pt x="573736" y="754641"/>
                  <a:pt x="1600899" y="14997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xmlns="" val="1445604588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SketchLines">
      <a:dk1>
        <a:sysClr val="windowText" lastClr="000000"/>
      </a:dk1>
      <a:lt1>
        <a:sysClr val="window" lastClr="FFFFFF"/>
      </a:lt1>
      <a:dk2>
        <a:srgbClr val="564E4E"/>
      </a:dk2>
      <a:lt2>
        <a:srgbClr val="EEEBE2"/>
      </a:lt2>
      <a:accent1>
        <a:srgbClr val="E54837"/>
      </a:accent1>
      <a:accent2>
        <a:srgbClr val="947F53"/>
      </a:accent2>
      <a:accent3>
        <a:srgbClr val="BE8D64"/>
      </a:accent3>
      <a:accent4>
        <a:srgbClr val="E0C171"/>
      </a:accent4>
      <a:accent5>
        <a:srgbClr val="968572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ketchLinesVTI" id="{8C0B0F05-C8D0-4078-9615-83E590287484}" vid="{43A7BC57-C1E3-4EE6-BDBC-5422DD574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TM02900743[[fn=Organiczny]]</Template>
  <TotalTime>193</TotalTime>
  <Words>1199</Words>
  <Application>Microsoft Office PowerPoint</Application>
  <PresentationFormat>Niestandardowy</PresentationFormat>
  <Paragraphs>131</Paragraphs>
  <Slides>22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3" baseType="lpstr">
      <vt:lpstr>SketchLinesVTI</vt:lpstr>
      <vt:lpstr>Dziecko w kryzysie</vt:lpstr>
      <vt:lpstr>Czym jest kryzys psychiczny?</vt:lpstr>
      <vt:lpstr>Przyczyny kryzysu psychicznego</vt:lpstr>
      <vt:lpstr>Objawy kryzysu psychicznego </vt:lpstr>
      <vt:lpstr>Slajd 5</vt:lpstr>
      <vt:lpstr>Niepokojące objawy, które powinny zwrócić uwagę rodzica:</vt:lpstr>
      <vt:lpstr>Gdzie rodzic może szukać pomocy w przypadku kryzysu psychicznego dziecka?</vt:lpstr>
      <vt:lpstr>Gdzie rodzic może szukać pomocy w przypadku kryzysu psychicznego dziecka? c.d.</vt:lpstr>
      <vt:lpstr>Rola rodziców i szkoły we wspieraniu rozwoju emocjonalnego uczniów</vt:lpstr>
      <vt:lpstr>ROLA RODZICÓW</vt:lpstr>
      <vt:lpstr>Współpraca: klucz do sukcesu</vt:lpstr>
      <vt:lpstr>Hejt wśród dzieci i młodzieży</vt:lpstr>
      <vt:lpstr>Dlaczego dzieci i młodzież hejtują?</vt:lpstr>
      <vt:lpstr>SKUTKI HEJTU</vt:lpstr>
      <vt:lpstr>Jak reagować?</vt:lpstr>
      <vt:lpstr>W jaki sposób rodzice mogą przeciwdziałać hejtowi?</vt:lpstr>
      <vt:lpstr>W jaki sposób rodzice mogą przeciwdziałać hejtowi?</vt:lpstr>
      <vt:lpstr>W jaki sposób rodzice mogą przeciwdziałać hejtowi?</vt:lpstr>
      <vt:lpstr>W jaki sposób rodzice mogą przeciwdziałać hejtowi?</vt:lpstr>
      <vt:lpstr>W jaki sposób rodzice mogą przeciwdziałać hejtowi?</vt:lpstr>
      <vt:lpstr>W jaki sposób rodzice mogą przeciwdziałać hejtowi?</vt:lpstr>
      <vt:lpstr>Slajd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Dziecko w kryzysie</dc:title>
  <dc:creator>Maryla Gerlach</dc:creator>
  <cp:lastModifiedBy>Jolanta Bilinska</cp:lastModifiedBy>
  <cp:revision>2</cp:revision>
  <dcterms:created xsi:type="dcterms:W3CDTF">2025-04-16T08:45:43Z</dcterms:created>
  <dcterms:modified xsi:type="dcterms:W3CDTF">2025-04-27T15:06:31Z</dcterms:modified>
</cp:coreProperties>
</file>